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9" r:id="rId1"/>
  </p:sldMasterIdLst>
  <p:notesMasterIdLst>
    <p:notesMasterId r:id="rId65"/>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6" r:id="rId40"/>
    <p:sldId id="297" r:id="rId41"/>
    <p:sldId id="298" r:id="rId42"/>
    <p:sldId id="306" r:id="rId43"/>
    <p:sldId id="299" r:id="rId44"/>
    <p:sldId id="300" r:id="rId45"/>
    <p:sldId id="301" r:id="rId46"/>
    <p:sldId id="295" r:id="rId47"/>
    <p:sldId id="318" r:id="rId48"/>
    <p:sldId id="258" r:id="rId49"/>
    <p:sldId id="302" r:id="rId50"/>
    <p:sldId id="303" r:id="rId51"/>
    <p:sldId id="304" r:id="rId52"/>
    <p:sldId id="305" r:id="rId53"/>
    <p:sldId id="307" r:id="rId54"/>
    <p:sldId id="308" r:id="rId55"/>
    <p:sldId id="309" r:id="rId56"/>
    <p:sldId id="310" r:id="rId57"/>
    <p:sldId id="311" r:id="rId58"/>
    <p:sldId id="312" r:id="rId59"/>
    <p:sldId id="313" r:id="rId60"/>
    <p:sldId id="314" r:id="rId61"/>
    <p:sldId id="315" r:id="rId62"/>
    <p:sldId id="316" r:id="rId63"/>
    <p:sldId id="317"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78"/>
    <p:restoredTop sz="79775"/>
  </p:normalViewPr>
  <p:slideViewPr>
    <p:cSldViewPr snapToGrid="0">
      <p:cViewPr varScale="1">
        <p:scale>
          <a:sx n="119" d="100"/>
          <a:sy n="119" d="100"/>
        </p:scale>
        <p:origin x="22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3FF66-2408-B84E-8DE1-5B9953C36F61}" type="datetimeFigureOut">
              <a:rPr lang="en-GB" smtClean="0"/>
              <a:t>07/05/2023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01A4E1-6148-7348-8989-774682CB6A0C}" type="slidenum">
              <a:rPr lang="en-GB" smtClean="0"/>
              <a:t>‹#›</a:t>
            </a:fld>
            <a:endParaRPr lang="en-GB"/>
          </a:p>
        </p:txBody>
      </p:sp>
    </p:spTree>
    <p:extLst>
      <p:ext uri="{BB962C8B-B14F-4D97-AF65-F5344CB8AC3E}">
        <p14:creationId xmlns:p14="http://schemas.microsoft.com/office/powerpoint/2010/main" val="288810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npmjs.com/package/express-openapi-validator"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youtube.com/watch?v=KGgqdpDWh0I"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s://youtu.be/nSKp2StlS6s?t=31" TargetMode="External"/><Relationship Id="rId4" Type="http://schemas.openxmlformats.org/officeDocument/2006/relationships/hyperlink" Target="https://www.youtube.com/watch?v=nSKp2StlS6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 contracts, validation and API development.</a:t>
            </a:r>
          </a:p>
          <a:p>
            <a:endParaRPr lang="en-GB" b="0" dirty="0"/>
          </a:p>
          <a:p>
            <a:endParaRPr lang="en-GB" b="0" dirty="0"/>
          </a:p>
        </p:txBody>
      </p:sp>
      <p:sp>
        <p:nvSpPr>
          <p:cNvPr id="4" name="Slide Number Placeholder 3"/>
          <p:cNvSpPr>
            <a:spLocks noGrp="1"/>
          </p:cNvSpPr>
          <p:nvPr>
            <p:ph type="sldNum" sz="quarter" idx="5"/>
          </p:nvPr>
        </p:nvSpPr>
        <p:spPr/>
        <p:txBody>
          <a:bodyPr/>
          <a:lstStyle/>
          <a:p>
            <a:fld id="{1E01A4E1-6148-7348-8989-774682CB6A0C}" type="slidenum">
              <a:rPr lang="en-GB" smtClean="0"/>
              <a:t>1</a:t>
            </a:fld>
            <a:endParaRPr lang="en-GB"/>
          </a:p>
        </p:txBody>
      </p:sp>
    </p:spTree>
    <p:extLst>
      <p:ext uri="{BB962C8B-B14F-4D97-AF65-F5344CB8AC3E}">
        <p14:creationId xmlns:p14="http://schemas.microsoft.com/office/powerpoint/2010/main" val="2950201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 code-first approach, you start with programming the implementation first. </a:t>
            </a:r>
          </a:p>
          <a:p>
            <a:endParaRPr lang="en-GB" dirty="0"/>
          </a:p>
          <a:p>
            <a:r>
              <a:rPr lang="en-GB" dirty="0"/>
              <a:t>This is a synchronous flow, usually used in the traditional waterfall software development.</a:t>
            </a:r>
          </a:p>
          <a:p>
            <a:endParaRPr lang="en-GB" dirty="0"/>
          </a:p>
          <a:p>
            <a:r>
              <a:rPr lang="en-GB" dirty="0"/>
              <a:t>Delays at any point in time will push back the overall delivery of the product.</a:t>
            </a:r>
          </a:p>
          <a:p>
            <a:endParaRPr lang="en-GB" dirty="0"/>
          </a:p>
          <a:p>
            <a:r>
              <a:rPr lang="en-GB" dirty="0"/>
              <a:t>Feedback is gathered later, so changes are costly since time and resources have already been invested in the product.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10</a:t>
            </a:fld>
            <a:endParaRPr lang="en-GB"/>
          </a:p>
        </p:txBody>
      </p:sp>
    </p:spTree>
    <p:extLst>
      <p:ext uri="{BB962C8B-B14F-4D97-AF65-F5344CB8AC3E}">
        <p14:creationId xmlns:p14="http://schemas.microsoft.com/office/powerpoint/2010/main" val="929632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some negatives of the Code First approach.</a:t>
            </a:r>
          </a:p>
          <a:p>
            <a:endParaRPr lang="en-GB" dirty="0"/>
          </a:p>
          <a:p>
            <a:r>
              <a:rPr lang="en-GB" sz="1200" dirty="0">
                <a:solidFill>
                  <a:schemeClr val="bg1"/>
                </a:solidFill>
                <a:latin typeface="Arial" panose="020B0604020202020204" pitchFamily="34" charset="0"/>
                <a:cs typeface="Arial" panose="020B0604020202020204" pitchFamily="34" charset="0"/>
              </a:rPr>
              <a:t>Code First doesn't mean leaving out the design.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Rather it means the design is hidden away in Jira tickets, Confluence pages, text documents… napkins… and potentially lost to history…</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This can lead to several problems.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Frustrated Users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Building the Wrong API</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Missed Opportunities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11</a:t>
            </a:fld>
            <a:endParaRPr lang="en-GB"/>
          </a:p>
        </p:txBody>
      </p:sp>
    </p:spTree>
    <p:extLst>
      <p:ext uri="{BB962C8B-B14F-4D97-AF65-F5344CB8AC3E}">
        <p14:creationId xmlns:p14="http://schemas.microsoft.com/office/powerpoint/2010/main" val="2740571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lets look at some good use cases of the Code First approach.</a:t>
            </a:r>
          </a:p>
          <a:p>
            <a:endParaRPr lang="en-GB" dirty="0"/>
          </a:p>
          <a:p>
            <a:r>
              <a:rPr lang="en-GB" dirty="0"/>
              <a:t>When Delivery Speed Matters - Developers can start coding directly from the requirements. </a:t>
            </a:r>
          </a:p>
          <a:p>
            <a:endParaRPr lang="en-GB" dirty="0"/>
          </a:p>
          <a:p>
            <a:r>
              <a:rPr lang="en-GB" dirty="0"/>
              <a:t>When Developing Internal APIs - If the API will only be consumed by the team or company that’s building it, and is small, then the Code First approach is an ideal solution.</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12</a:t>
            </a:fld>
            <a:endParaRPr lang="en-GB"/>
          </a:p>
        </p:txBody>
      </p:sp>
    </p:spTree>
    <p:extLst>
      <p:ext uri="{BB962C8B-B14F-4D97-AF65-F5344CB8AC3E}">
        <p14:creationId xmlns:p14="http://schemas.microsoft.com/office/powerpoint/2010/main" val="4206005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DESIGN FIRST APPROACH or API FIRST APPROACH</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13</a:t>
            </a:fld>
            <a:endParaRPr lang="en-GB"/>
          </a:p>
        </p:txBody>
      </p:sp>
    </p:spTree>
    <p:extLst>
      <p:ext uri="{BB962C8B-B14F-4D97-AF65-F5344CB8AC3E}">
        <p14:creationId xmlns:p14="http://schemas.microsoft.com/office/powerpoint/2010/main" val="1915166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comparison in a Design first approach when starting with the API first, instead of writing code, you do, planning, writing mocks, and tests of the API.</a:t>
            </a:r>
          </a:p>
          <a:p>
            <a:endParaRPr lang="en-GB" dirty="0"/>
          </a:p>
          <a:p>
            <a:r>
              <a:rPr lang="en-GB" dirty="0"/>
              <a:t>This process is aligned with agile software development. </a:t>
            </a:r>
          </a:p>
          <a:p>
            <a:endParaRPr lang="en-GB" dirty="0"/>
          </a:p>
          <a:p>
            <a:r>
              <a:rPr lang="en-GB" dirty="0"/>
              <a:t>It allows the team and any stakeholders, technical and non-technical, to weigh in on the design and functionality, early and often, before a lot of time and effort is sunk into the project. </a:t>
            </a:r>
          </a:p>
          <a:p>
            <a:endParaRPr lang="en-GB" dirty="0"/>
          </a:p>
          <a:p>
            <a:r>
              <a:rPr lang="en-GB" dirty="0"/>
              <a:t>Once the direction has been solidified, the design then serves as the contract that all teams can begin working towards in parallel.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14</a:t>
            </a:fld>
            <a:endParaRPr lang="en-GB"/>
          </a:p>
        </p:txBody>
      </p:sp>
    </p:spTree>
    <p:extLst>
      <p:ext uri="{BB962C8B-B14F-4D97-AF65-F5344CB8AC3E}">
        <p14:creationId xmlns:p14="http://schemas.microsoft.com/office/powerpoint/2010/main" val="724678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first for some negatives of the Design First approach.</a:t>
            </a:r>
          </a:p>
          <a:p>
            <a:endParaRPr lang="en-GB" dirty="0"/>
          </a:p>
          <a:p>
            <a:r>
              <a:rPr lang="en-GB" dirty="0"/>
              <a:t>It’s hard work - To be honest, it takes a lot of hard work for any team to move to a Design First approach. </a:t>
            </a:r>
          </a:p>
          <a:p>
            <a:endParaRPr lang="en-GB" dirty="0"/>
          </a:p>
          <a:p>
            <a:r>
              <a:rPr lang="en-GB" sz="1200" b="1" i="1" dirty="0">
                <a:solidFill>
                  <a:schemeClr val="bg1"/>
                </a:solidFill>
                <a:latin typeface="Arial" panose="020B0604020202020204" pitchFamily="34" charset="0"/>
                <a:cs typeface="Arial" panose="020B0604020202020204" pitchFamily="34" charset="0"/>
              </a:rPr>
              <a:t>It takes commitment</a:t>
            </a:r>
            <a:r>
              <a:rPr lang="en-GB" sz="1200" i="1" dirty="0">
                <a:solidFill>
                  <a:schemeClr val="bg1"/>
                </a:solidFill>
                <a:latin typeface="Arial" panose="020B0604020202020204" pitchFamily="34" charset="0"/>
                <a:cs typeface="Arial" panose="020B0604020202020204" pitchFamily="34" charset="0"/>
              </a:rPr>
              <a:t> - </a:t>
            </a:r>
            <a:r>
              <a:rPr lang="en-GB" sz="1200" dirty="0">
                <a:solidFill>
                  <a:schemeClr val="bg1"/>
                </a:solidFill>
                <a:latin typeface="Arial" panose="020B0604020202020204" pitchFamily="34" charset="0"/>
                <a:cs typeface="Arial" panose="020B0604020202020204" pitchFamily="34" charset="0"/>
              </a:rPr>
              <a:t>Companies must be intentional no matter their size - this shift to API First doesn’t happen on its own and it doesn’t happen overnight.</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15</a:t>
            </a:fld>
            <a:endParaRPr lang="en-GB"/>
          </a:p>
        </p:txBody>
      </p:sp>
    </p:spTree>
    <p:extLst>
      <p:ext uri="{BB962C8B-B14F-4D97-AF65-F5344CB8AC3E}">
        <p14:creationId xmlns:p14="http://schemas.microsoft.com/office/powerpoint/2010/main" val="1520716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let’s look at the benefits of the Design First approach which far outweigh the challenges.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indent="0">
              <a:buNone/>
            </a:pPr>
            <a:r>
              <a:rPr lang="en-GB" sz="1200" b="1" dirty="0">
                <a:solidFill>
                  <a:schemeClr val="bg1"/>
                </a:solidFill>
                <a:latin typeface="Arial" panose="020B0604020202020204" pitchFamily="34" charset="0"/>
                <a:cs typeface="Arial" panose="020B0604020202020204" pitchFamily="34" charset="0"/>
              </a:rPr>
              <a:t>This approach gives us the following main advantages:</a:t>
            </a:r>
          </a:p>
          <a:p>
            <a:pPr marL="0" indent="0">
              <a:buNone/>
            </a:pPr>
            <a:endParaRPr lang="en-GB" sz="1200" b="1"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It allows early feedback from stakeholders with fast turnaround cycles.</a:t>
            </a:r>
          </a:p>
          <a:p>
            <a:pPr marL="0" indent="0">
              <a:buNone/>
            </a:pPr>
            <a:endParaRPr lang="en-GB" sz="1200" b="1" i="1"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It happens at a stage when changes in a project are easily doable, before a lot of time and effort is sunk into the project. </a:t>
            </a:r>
          </a:p>
          <a:p>
            <a:endParaRPr lang="en-GB" sz="1200" b="1" i="1"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It leads to Product-Driven APIs with better user experience and higher customer satisfaction.</a:t>
            </a:r>
          </a:p>
          <a:p>
            <a:endParaRPr lang="en-GB" sz="1200" b="1" i="1"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It reduces coupling and enables  working independently in parallel, provider and consumer teams.</a:t>
            </a:r>
          </a:p>
          <a:p>
            <a:endParaRPr lang="en-GB" sz="1200" b="1" i="1"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It can be a Single Source of Truth – The API definition can be the source of truth for Developers, DevOps and Architects.</a:t>
            </a:r>
          </a:p>
          <a:p>
            <a:endParaRPr lang="en-GB" sz="1200" b="1" i="1"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16</a:t>
            </a:fld>
            <a:endParaRPr lang="en-GB"/>
          </a:p>
        </p:txBody>
      </p:sp>
    </p:spTree>
    <p:extLst>
      <p:ext uri="{BB962C8B-B14F-4D97-AF65-F5344CB8AC3E}">
        <p14:creationId xmlns:p14="http://schemas.microsoft.com/office/powerpoint/2010/main" val="917452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couple of real world examples.</a:t>
            </a:r>
          </a:p>
          <a:p>
            <a:endParaRPr lang="en-GB" dirty="0"/>
          </a:p>
          <a:p>
            <a:r>
              <a:rPr lang="en-GB" dirty="0"/>
              <a:t>Speaking from personal experience at the BBC and at Schwarz IT:</a:t>
            </a:r>
          </a:p>
          <a:p>
            <a:endParaRPr lang="en-GB" dirty="0"/>
          </a:p>
          <a:p>
            <a:r>
              <a:rPr lang="en-GB" dirty="0"/>
              <a:t>We use API-first design and have seen some great benefits including reduced development times, tighter feedback loops, and better API design overall. A</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17</a:t>
            </a:fld>
            <a:endParaRPr lang="en-GB"/>
          </a:p>
        </p:txBody>
      </p:sp>
    </p:spTree>
    <p:extLst>
      <p:ext uri="{BB962C8B-B14F-4D97-AF65-F5344CB8AC3E}">
        <p14:creationId xmlns:p14="http://schemas.microsoft.com/office/powerpoint/2010/main" val="847195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True love</a:t>
            </a:r>
          </a:p>
          <a:p>
            <a:r>
              <a:rPr lang="en-GB" dirty="0"/>
              <a:t>Once a wolf has found a mate, they tend to stay together for better or worse, through sickness and health, often until death due them part. </a:t>
            </a:r>
          </a:p>
          <a:p>
            <a:r>
              <a:rPr lang="en-GB" dirty="0"/>
              <a:t>They have been known to sacrifice themselves for the survival of other wolves. </a:t>
            </a:r>
          </a:p>
          <a:p>
            <a:r>
              <a:rPr lang="en-GB" dirty="0"/>
              <a:t>So, move over Romeo and Juliet there is a new couple in town!</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18</a:t>
            </a:fld>
            <a:endParaRPr lang="en-GB"/>
          </a:p>
        </p:txBody>
      </p:sp>
    </p:spTree>
    <p:extLst>
      <p:ext uri="{BB962C8B-B14F-4D97-AF65-F5344CB8AC3E}">
        <p14:creationId xmlns:p14="http://schemas.microsoft.com/office/powerpoint/2010/main" val="1578995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YOUR API IS YOUR CONTRACT</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19</a:t>
            </a:fld>
            <a:endParaRPr lang="en-GB"/>
          </a:p>
        </p:txBody>
      </p:sp>
    </p:spTree>
    <p:extLst>
      <p:ext uri="{BB962C8B-B14F-4D97-AF65-F5344CB8AC3E}">
        <p14:creationId xmlns:p14="http://schemas.microsoft.com/office/powerpoint/2010/main" val="1833469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my name is Atanas</a:t>
            </a:r>
          </a:p>
          <a:p>
            <a:endParaRPr lang="en-GB" dirty="0"/>
          </a:p>
          <a:p>
            <a:r>
              <a:rPr lang="en-GB" dirty="0"/>
              <a:t>I am a Senior Software Engineer at </a:t>
            </a:r>
            <a:r>
              <a:rPr lang="en-GB" dirty="0" err="1"/>
              <a:t>SchwarzIT</a:t>
            </a:r>
            <a:r>
              <a:rPr lang="en-GB" dirty="0"/>
              <a:t> Bulgaria</a:t>
            </a:r>
          </a:p>
          <a:p>
            <a:endParaRPr lang="en-GB" dirty="0"/>
          </a:p>
          <a:p>
            <a:r>
              <a:rPr lang="en-GB" dirty="0"/>
              <a:t>Here is a bit of background about me</a:t>
            </a:r>
          </a:p>
          <a:p>
            <a:endParaRPr lang="en-GB" dirty="0"/>
          </a:p>
          <a:p>
            <a:r>
              <a:rPr lang="en-GB" dirty="0"/>
              <a:t>- Where do you work?</a:t>
            </a:r>
          </a:p>
          <a:p>
            <a:r>
              <a:rPr lang="en-GB" dirty="0"/>
              <a:t>IT Solution Development Department at Schwarz IT Bulgaria.</a:t>
            </a:r>
          </a:p>
          <a:p>
            <a:endParaRPr lang="en-GB" dirty="0"/>
          </a:p>
          <a:p>
            <a:r>
              <a:rPr lang="en-GB" dirty="0"/>
              <a:t>- What do you do there?</a:t>
            </a:r>
          </a:p>
          <a:p>
            <a:r>
              <a:rPr lang="en-GB" dirty="0"/>
              <a:t>I am part of the team which develops and maintains our property management CMS systems, and more.</a:t>
            </a:r>
          </a:p>
          <a:p>
            <a:endParaRPr lang="en-GB" dirty="0"/>
          </a:p>
          <a:p>
            <a:r>
              <a:rPr lang="en-GB" dirty="0"/>
              <a:t>- Why are you talking about this topic?</a:t>
            </a:r>
          </a:p>
          <a:p>
            <a:r>
              <a:rPr lang="en-GB" dirty="0"/>
              <a:t>I was given a task which I finished quicker than expected and I was looking for more work.</a:t>
            </a:r>
          </a:p>
          <a:p>
            <a:r>
              <a:rPr lang="en-GB" dirty="0"/>
              <a:t>My colleagues gave me a new task, I guess as a bit of a challenge or a bit of a joke – me being unaware it being something they were unable to solve a couple of years ago.</a:t>
            </a:r>
          </a:p>
          <a:p>
            <a:r>
              <a:rPr lang="en-GB" dirty="0"/>
              <a:t>And for a good reason, the technology isn’t quite there yet, but after a lot of hard work I was able to solve it.</a:t>
            </a:r>
          </a:p>
          <a:p>
            <a:endParaRPr lang="en-GB" dirty="0"/>
          </a:p>
          <a:p>
            <a:r>
              <a:rPr lang="en-GB" dirty="0"/>
              <a:t>- Why are you giving this talk today?</a:t>
            </a:r>
          </a:p>
          <a:p>
            <a:r>
              <a:rPr lang="en-GB" dirty="0"/>
              <a:t>At the time, to the best of my knowledge, it’s still very few other companies, using this tech in this particular way mainly Atlassian and us at </a:t>
            </a:r>
            <a:r>
              <a:rPr lang="en-GB" dirty="0" err="1"/>
              <a:t>SchwarzIT</a:t>
            </a:r>
            <a:r>
              <a:rPr lang="en-GB" dirty="0"/>
              <a:t>. It's only in the past couple of months that I have seen the trend of this raising.</a:t>
            </a:r>
          </a:p>
          <a:p>
            <a:r>
              <a:rPr lang="en-GB" dirty="0"/>
              <a:t>There are almost no blog posts or tutorials, so, I want to share my real-world findings with you as I think they are innovative, applicable in practice and greatly beneficial.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a:t>
            </a:fld>
            <a:endParaRPr lang="en-GB"/>
          </a:p>
        </p:txBody>
      </p:sp>
    </p:spTree>
    <p:extLst>
      <p:ext uri="{BB962C8B-B14F-4D97-AF65-F5344CB8AC3E}">
        <p14:creationId xmlns:p14="http://schemas.microsoft.com/office/powerpoint/2010/main" val="2649807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AN API CONTRACT?</a:t>
            </a:r>
          </a:p>
          <a:p>
            <a:endParaRPr lang="en-GB" dirty="0"/>
          </a:p>
          <a:p>
            <a:r>
              <a:rPr lang="en-GB" sz="1200" dirty="0">
                <a:solidFill>
                  <a:schemeClr val="bg1"/>
                </a:solidFill>
                <a:latin typeface="Arial" panose="020B0604020202020204" pitchFamily="34" charset="0"/>
                <a:cs typeface="Arial" panose="020B0604020202020204" pitchFamily="34" charset="0"/>
              </a:rPr>
              <a:t>API First means that implementation starts with the definition of an API.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The API defines the contract for providers and consumers to rely on, i.e. the interface is clearly defined.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The contract uses tools such as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to describe the requests and responses of each API.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It is something that both API provider and consumer agree on, and get to work on delivering and consuming - for an agreed upon price.</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An API contract helps communicates change.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Providing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 of before each new version allows consumers to review the contract before they commit to it. </a:t>
            </a:r>
          </a:p>
          <a:p>
            <a:endParaRPr lang="en-GB"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E01A4E1-6148-7348-8989-774682CB6A0C}" type="slidenum">
              <a:rPr lang="en-GB" smtClean="0"/>
              <a:t>20</a:t>
            </a:fld>
            <a:endParaRPr lang="en-GB"/>
          </a:p>
        </p:txBody>
      </p:sp>
    </p:spTree>
    <p:extLst>
      <p:ext uri="{BB962C8B-B14F-4D97-AF65-F5344CB8AC3E}">
        <p14:creationId xmlns:p14="http://schemas.microsoft.com/office/powerpoint/2010/main" val="4088064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chemeClr val="bg1"/>
                </a:solidFill>
                <a:latin typeface="Arial" panose="020B0604020202020204" pitchFamily="34" charset="0"/>
                <a:cs typeface="Arial" panose="020B0604020202020204" pitchFamily="34" charset="0"/>
              </a:rPr>
              <a:t>This sounds great and all, but if there is no way to enforce a contract, people might not keep it?</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This can have disastrous consequences.</a:t>
            </a:r>
          </a:p>
          <a:p>
            <a:pPr marL="0" indent="0">
              <a:buNone/>
            </a:pPr>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If only there was a way to change this?!?</a:t>
            </a:r>
          </a:p>
          <a:p>
            <a:endParaRPr lang="en-GB" sz="12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21</a:t>
            </a:fld>
            <a:endParaRPr lang="en-GB"/>
          </a:p>
        </p:txBody>
      </p:sp>
    </p:spTree>
    <p:extLst>
      <p:ext uri="{BB962C8B-B14F-4D97-AF65-F5344CB8AC3E}">
        <p14:creationId xmlns:p14="http://schemas.microsoft.com/office/powerpoint/2010/main" val="2417385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Enter Contract Testing and validation!</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22</a:t>
            </a:fld>
            <a:endParaRPr lang="en-GB"/>
          </a:p>
        </p:txBody>
      </p:sp>
    </p:spTree>
    <p:extLst>
      <p:ext uri="{BB962C8B-B14F-4D97-AF65-F5344CB8AC3E}">
        <p14:creationId xmlns:p14="http://schemas.microsoft.com/office/powerpoint/2010/main" val="3955777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THIS CONTRACT TESTING THING?</a:t>
            </a:r>
          </a:p>
          <a:p>
            <a:endParaRPr lang="en-GB" dirty="0"/>
          </a:p>
          <a:p>
            <a:r>
              <a:rPr lang="en-GB" sz="1200" dirty="0">
                <a:solidFill>
                  <a:schemeClr val="bg1"/>
                </a:solidFill>
                <a:latin typeface="Arial" panose="020B0604020202020204" pitchFamily="34" charset="0"/>
                <a:cs typeface="Arial" panose="020B0604020202020204" pitchFamily="34" charset="0"/>
              </a:rPr>
              <a:t>This is the way we enforce and validate our contracts.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When compared to E2E testing, contract testing enables you to create consistent curves in your pipeline speed and complexity that look more like the chart below.</a:t>
            </a:r>
          </a:p>
          <a:p>
            <a:r>
              <a:rPr lang="en-GB" sz="1200" dirty="0">
                <a:solidFill>
                  <a:schemeClr val="bg1"/>
                </a:solidFill>
                <a:latin typeface="Arial" panose="020B0604020202020204" pitchFamily="34" charset="0"/>
                <a:cs typeface="Arial" panose="020B0604020202020204" pitchFamily="34" charset="0"/>
              </a:rPr>
              <a:t>And still maintain many of the safety guarantees of E2E tests.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23</a:t>
            </a:fld>
            <a:endParaRPr lang="en-GB"/>
          </a:p>
        </p:txBody>
      </p:sp>
    </p:spTree>
    <p:extLst>
      <p:ext uri="{BB962C8B-B14F-4D97-AF65-F5344CB8AC3E}">
        <p14:creationId xmlns:p14="http://schemas.microsoft.com/office/powerpoint/2010/main" val="1152411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 I convince you?</a:t>
            </a:r>
          </a:p>
          <a:p>
            <a:endParaRPr lang="en-GB" dirty="0"/>
          </a:p>
          <a:p>
            <a:r>
              <a:rPr lang="en-GB" dirty="0"/>
              <a:t>The main thing that any organisation cares about when it comes to software development is cost.</a:t>
            </a:r>
          </a:p>
          <a:p>
            <a:endParaRPr lang="en-GB" dirty="0"/>
          </a:p>
          <a:p>
            <a:r>
              <a:rPr lang="en-GB" dirty="0"/>
              <a:t>When building a product, your time is probably the biggest cost to an organisation. </a:t>
            </a:r>
          </a:p>
          <a:p>
            <a:endParaRPr lang="en-GB" dirty="0"/>
          </a:p>
          <a:p>
            <a:r>
              <a:rPr lang="en-GB" dirty="0"/>
              <a:t>There will be initial overhead in learning how to use contract tests and integrating them into your build pipeline.</a:t>
            </a:r>
          </a:p>
          <a:p>
            <a:endParaRPr lang="en-GB" dirty="0"/>
          </a:p>
          <a:p>
            <a:r>
              <a:rPr lang="en-GB" dirty="0"/>
              <a:t>Using contract tests in conjunction with, or as a replacement for traditional end-to-end tests will be cheaper in the long run.</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24</a:t>
            </a:fld>
            <a:endParaRPr lang="en-GB"/>
          </a:p>
        </p:txBody>
      </p:sp>
    </p:spTree>
    <p:extLst>
      <p:ext uri="{BB962C8B-B14F-4D97-AF65-F5344CB8AC3E}">
        <p14:creationId xmlns:p14="http://schemas.microsoft.com/office/powerpoint/2010/main" val="925155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are going to need the right tools for the job.</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25</a:t>
            </a:fld>
            <a:endParaRPr lang="en-GB"/>
          </a:p>
        </p:txBody>
      </p:sp>
    </p:spTree>
    <p:extLst>
      <p:ext uri="{BB962C8B-B14F-4D97-AF65-F5344CB8AC3E}">
        <p14:creationId xmlns:p14="http://schemas.microsoft.com/office/powerpoint/2010/main" val="1670798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The </a:t>
            </a:r>
            <a:r>
              <a:rPr lang="en-GB" sz="1200" b="1" i="1" dirty="0">
                <a:solidFill>
                  <a:schemeClr val="bg1"/>
                </a:solidFill>
                <a:latin typeface="Arial" panose="020B0604020202020204" pitchFamily="34" charset="0"/>
                <a:cs typeface="Arial" panose="020B0604020202020204" pitchFamily="34" charset="0"/>
              </a:rPr>
              <a:t>OAS -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Specification</a:t>
            </a:r>
            <a:r>
              <a:rPr lang="en-GB" sz="1200" dirty="0">
                <a:solidFill>
                  <a:schemeClr val="bg1"/>
                </a:solidFill>
                <a:latin typeface="Arial" panose="020B0604020202020204" pitchFamily="34" charset="0"/>
                <a:cs typeface="Arial" panose="020B0604020202020204" pitchFamily="34" charset="0"/>
              </a:rPr>
              <a:t> (formerly Swagger Specification) defines a standard description format, and a language-agnostic interface to REST APIs. </a:t>
            </a:r>
          </a:p>
          <a:p>
            <a:endParaRPr lang="en-GB" dirty="0"/>
          </a:p>
          <a:p>
            <a:r>
              <a:rPr lang="en-GB" dirty="0"/>
              <a:t>Here is the anatomy of an </a:t>
            </a:r>
            <a:r>
              <a:rPr lang="en-GB" dirty="0" err="1"/>
              <a:t>OpenAPI</a:t>
            </a:r>
            <a:r>
              <a:rPr lang="en-GB" dirty="0"/>
              <a:t> spec document written in YAML where you can see:</a:t>
            </a:r>
          </a:p>
          <a:p>
            <a:endParaRPr lang="en-GB" dirty="0"/>
          </a:p>
          <a:p>
            <a:r>
              <a:rPr lang="en-GB" sz="1200" dirty="0">
                <a:solidFill>
                  <a:schemeClr val="bg1"/>
                </a:solidFill>
                <a:latin typeface="Arial" panose="020B0604020202020204" pitchFamily="34" charset="0"/>
                <a:cs typeface="Arial" panose="020B0604020202020204" pitchFamily="34" charset="0"/>
              </a:rPr>
              <a:t>- Available endpoints and operations on each endpoint (</a:t>
            </a:r>
            <a:r>
              <a:rPr lang="en-GB" sz="1200" i="1" dirty="0">
                <a:solidFill>
                  <a:schemeClr val="bg1"/>
                </a:solidFill>
                <a:latin typeface="Arial" panose="020B0604020202020204" pitchFamily="34" charset="0"/>
                <a:cs typeface="Arial" panose="020B0604020202020204" pitchFamily="34" charset="0"/>
              </a:rPr>
              <a:t>GET /example, POST /example</a:t>
            </a:r>
            <a:r>
              <a:rPr lang="en-GB" sz="1200" dirty="0">
                <a:solidFill>
                  <a:schemeClr val="bg1"/>
                </a:solidFill>
                <a:latin typeface="Arial" panose="020B0604020202020204" pitchFamily="34" charset="0"/>
                <a:cs typeface="Arial" panose="020B0604020202020204" pitchFamily="34" charset="0"/>
              </a:rPr>
              <a:t>).</a:t>
            </a:r>
          </a:p>
          <a:p>
            <a:r>
              <a:rPr lang="en-GB" sz="1200" dirty="0">
                <a:solidFill>
                  <a:schemeClr val="bg1"/>
                </a:solidFill>
                <a:latin typeface="Arial" panose="020B0604020202020204" pitchFamily="34" charset="0"/>
                <a:cs typeface="Arial" panose="020B0604020202020204" pitchFamily="34" charset="0"/>
              </a:rPr>
              <a:t>- Parameters.</a:t>
            </a:r>
          </a:p>
          <a:p>
            <a:r>
              <a:rPr lang="en-GB" sz="1200" dirty="0">
                <a:solidFill>
                  <a:schemeClr val="bg1"/>
                </a:solidFill>
                <a:latin typeface="Arial" panose="020B0604020202020204" pitchFamily="34" charset="0"/>
                <a:cs typeface="Arial" panose="020B0604020202020204" pitchFamily="34" charset="0"/>
              </a:rPr>
              <a:t>- Authentication methods.</a:t>
            </a:r>
          </a:p>
          <a:p>
            <a:r>
              <a:rPr lang="en-GB" sz="1200" dirty="0">
                <a:solidFill>
                  <a:schemeClr val="bg1"/>
                </a:solidFill>
                <a:latin typeface="Arial" panose="020B0604020202020204" pitchFamily="34" charset="0"/>
                <a:cs typeface="Arial" panose="020B0604020202020204" pitchFamily="34" charset="0"/>
              </a:rPr>
              <a:t>- Contact information, license, terms of use etc.</a:t>
            </a:r>
          </a:p>
          <a:p>
            <a:r>
              <a:rPr lang="en-GB" sz="1200" dirty="0">
                <a:solidFill>
                  <a:schemeClr val="bg1"/>
                </a:solidFill>
                <a:latin typeface="Arial" panose="020B0604020202020204" pitchFamily="34" charset="0"/>
                <a:cs typeface="Arial" panose="020B0604020202020204" pitchFamily="34" charset="0"/>
              </a:rPr>
              <a:t>- Can be also written in JSON.</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26</a:t>
            </a:fld>
            <a:endParaRPr lang="en-GB"/>
          </a:p>
        </p:txBody>
      </p:sp>
    </p:spTree>
    <p:extLst>
      <p:ext uri="{BB962C8B-B14F-4D97-AF65-F5344CB8AC3E}">
        <p14:creationId xmlns:p14="http://schemas.microsoft.com/office/powerpoint/2010/main" val="2666276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next tool is Swagger.</a:t>
            </a:r>
          </a:p>
          <a:p>
            <a:endParaRPr lang="en-GB" dirty="0"/>
          </a:p>
          <a:p>
            <a:r>
              <a:rPr lang="en-GB" dirty="0"/>
              <a:t>Swagger is a set of open-source tools built around the </a:t>
            </a:r>
            <a:r>
              <a:rPr lang="en-GB" dirty="0" err="1"/>
              <a:t>OpenAPI</a:t>
            </a:r>
            <a:r>
              <a:rPr lang="en-GB" dirty="0"/>
              <a:t> Specification.</a:t>
            </a:r>
          </a:p>
          <a:p>
            <a:endParaRPr lang="en-GB" dirty="0"/>
          </a:p>
          <a:p>
            <a:r>
              <a:rPr lang="en-GB" dirty="0"/>
              <a:t>Once you have an spec, with Swagger you can:</a:t>
            </a:r>
          </a:p>
          <a:p>
            <a:endParaRPr lang="en-GB" dirty="0"/>
          </a:p>
          <a:p>
            <a:r>
              <a:rPr lang="en-GB" dirty="0"/>
              <a:t>Generate a server stub and the only thing left to do will be to implement the logic and your API is ready to go!</a:t>
            </a:r>
          </a:p>
          <a:p>
            <a:endParaRPr lang="en-GB" dirty="0"/>
          </a:p>
          <a:p>
            <a:r>
              <a:rPr lang="en-GB" dirty="0"/>
              <a:t>Generate clients in over 40 languages.</a:t>
            </a:r>
          </a:p>
          <a:p>
            <a:endParaRPr lang="en-GB" dirty="0"/>
          </a:p>
          <a:p>
            <a:r>
              <a:rPr lang="en-GB" dirty="0"/>
              <a:t>Generate interactive documentation that lets you try out the API directly in the browser.</a:t>
            </a:r>
          </a:p>
          <a:p>
            <a:endParaRPr lang="en-GB" dirty="0"/>
          </a:p>
          <a:p>
            <a:r>
              <a:rPr lang="en-GB" dirty="0"/>
              <a:t>When it comes to documentation, do any of these look or sound familiar?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“Code-first and </a:t>
            </a:r>
            <a:r>
              <a:rPr lang="en-GB" sz="1200" b="1" i="1" u="sng" dirty="0">
                <a:solidFill>
                  <a:schemeClr val="bg1"/>
                </a:solidFill>
                <a:latin typeface="Arial" panose="020B0604020202020204" pitchFamily="34" charset="0"/>
                <a:cs typeface="Arial" panose="020B0604020202020204" pitchFamily="34" charset="0"/>
              </a:rPr>
              <a:t>meh </a:t>
            </a:r>
            <a:r>
              <a:rPr lang="en-GB" sz="1200" dirty="0">
                <a:solidFill>
                  <a:schemeClr val="bg1"/>
                </a:solidFill>
                <a:latin typeface="Arial" panose="020B0604020202020204" pitchFamily="34" charset="0"/>
                <a:cs typeface="Arial" panose="020B0604020202020204" pitchFamily="34" charset="0"/>
              </a:rPr>
              <a:t>docs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We will write docs ”</a:t>
            </a:r>
            <a:r>
              <a:rPr lang="en-GB" sz="1200" b="1" i="1" u="sng" dirty="0">
                <a:solidFill>
                  <a:schemeClr val="bg1"/>
                </a:solidFill>
                <a:latin typeface="Arial" panose="020B0604020202020204" pitchFamily="34" charset="0"/>
                <a:cs typeface="Arial" panose="020B0604020202020204" pitchFamily="34" charset="0"/>
              </a:rPr>
              <a:t>when we have time</a:t>
            </a:r>
            <a:r>
              <a:rPr lang="en-GB" sz="1200" dirty="0">
                <a:solidFill>
                  <a:schemeClr val="bg1"/>
                </a:solidFill>
                <a:latin typeface="Arial" panose="020B0604020202020204" pitchFamily="34" charset="0"/>
                <a:cs typeface="Arial" panose="020B0604020202020204" pitchFamily="34" charset="0"/>
              </a:rPr>
              <a:t>”… almost definitely for sure… </a:t>
            </a:r>
            <a:r>
              <a:rPr lang="en-GB" sz="1200" b="1" i="1" u="sng" dirty="0">
                <a:solidFill>
                  <a:schemeClr val="bg1"/>
                </a:solidFill>
                <a:latin typeface="Arial" panose="020B0604020202020204" pitchFamily="34" charset="0"/>
                <a:cs typeface="Arial" panose="020B0604020202020204" pitchFamily="34" charset="0"/>
              </a:rPr>
              <a:t>maybe</a:t>
            </a:r>
            <a:r>
              <a:rPr lang="en-GB" sz="1200" dirty="0">
                <a:solidFill>
                  <a:schemeClr val="bg1"/>
                </a:solidFill>
                <a:latin typeface="Arial" panose="020B0604020202020204" pitchFamily="34" charset="0"/>
                <a:cs typeface="Arial" panose="020B0604020202020204" pitchFamily="34" charset="0"/>
              </a:rPr>
              <a: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27</a:t>
            </a:fld>
            <a:endParaRPr lang="en-GB"/>
          </a:p>
        </p:txBody>
      </p:sp>
    </p:spTree>
    <p:extLst>
      <p:ext uri="{BB962C8B-B14F-4D97-AF65-F5344CB8AC3E}">
        <p14:creationId xmlns:p14="http://schemas.microsoft.com/office/powerpoint/2010/main" val="1196255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tool we need is an </a:t>
            </a:r>
            <a:r>
              <a:rPr lang="en-GB" dirty="0" err="1"/>
              <a:t>OpenAPI</a:t>
            </a:r>
            <a:r>
              <a:rPr lang="en-GB" dirty="0"/>
              <a:t> generator.</a:t>
            </a:r>
          </a:p>
          <a:p>
            <a:endParaRPr lang="en-GB" dirty="0"/>
          </a:p>
          <a:p>
            <a:r>
              <a:rPr lang="en-GB" dirty="0"/>
              <a:t>Given an </a:t>
            </a:r>
            <a:r>
              <a:rPr lang="en-GB" dirty="0" err="1"/>
              <a:t>OpenAPI</a:t>
            </a:r>
            <a:r>
              <a:rPr lang="en-GB" dirty="0"/>
              <a:t> Spec, and using an </a:t>
            </a:r>
            <a:r>
              <a:rPr lang="en-GB" dirty="0" err="1"/>
              <a:t>OpenAPI</a:t>
            </a:r>
            <a:r>
              <a:rPr lang="en-GB" dirty="0"/>
              <a:t> Generator you can generate:</a:t>
            </a:r>
          </a:p>
          <a:p>
            <a:endParaRPr lang="en-GB" dirty="0"/>
          </a:p>
          <a:p>
            <a:r>
              <a:rPr lang="en-GB" dirty="0"/>
              <a:t>API clients.</a:t>
            </a:r>
          </a:p>
          <a:p>
            <a:endParaRPr lang="en-GB" dirty="0"/>
          </a:p>
          <a:p>
            <a:r>
              <a:rPr lang="en-GB" dirty="0"/>
              <a:t>Server stubs.</a:t>
            </a:r>
          </a:p>
          <a:p>
            <a:endParaRPr lang="en-GB" dirty="0"/>
          </a:p>
          <a:p>
            <a:r>
              <a:rPr lang="en-GB" dirty="0"/>
              <a:t>Documentation.</a:t>
            </a:r>
          </a:p>
          <a:p>
            <a:endParaRPr lang="en-GB" dirty="0"/>
          </a:p>
          <a:p>
            <a:r>
              <a:rPr lang="en-GB" dirty="0"/>
              <a:t>And etcetera etc.</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28</a:t>
            </a:fld>
            <a:endParaRPr lang="en-GB"/>
          </a:p>
        </p:txBody>
      </p:sp>
    </p:spTree>
    <p:extLst>
      <p:ext uri="{BB962C8B-B14F-4D97-AF65-F5344CB8AC3E}">
        <p14:creationId xmlns:p14="http://schemas.microsoft.com/office/powerpoint/2010/main" val="417208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solidFill>
                  <a:schemeClr val="bg1"/>
                </a:solidFill>
                <a:latin typeface="Arial" panose="020B0604020202020204" pitchFamily="34" charset="0"/>
                <a:cs typeface="Arial" panose="020B0604020202020204" pitchFamily="34" charset="0"/>
              </a:rPr>
              <a:t>Given an existing code base, and using an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Generator</a:t>
            </a:r>
            <a:r>
              <a:rPr lang="en-GB" sz="1200" dirty="0">
                <a:solidFill>
                  <a:schemeClr val="bg1"/>
                </a:solidFill>
                <a:latin typeface="Arial" panose="020B0604020202020204" pitchFamily="34" charset="0"/>
                <a:cs typeface="Arial" panose="020B0604020202020204" pitchFamily="34" charset="0"/>
              </a:rPr>
              <a:t>, generate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a:t>
            </a:r>
            <a:endParaRPr lang="bg-BG" sz="1200" dirty="0">
              <a:solidFill>
                <a:schemeClr val="bg1"/>
              </a:solidFill>
              <a:latin typeface="Arial" panose="020B0604020202020204" pitchFamily="34" charset="0"/>
              <a:cs typeface="Arial" panose="020B0604020202020204" pitchFamily="34" charset="0"/>
            </a:endParaRPr>
          </a:p>
          <a:p>
            <a:endParaRPr lang="bg-BG" sz="12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29</a:t>
            </a:fld>
            <a:endParaRPr lang="en-GB"/>
          </a:p>
        </p:txBody>
      </p:sp>
    </p:spTree>
    <p:extLst>
      <p:ext uri="{BB962C8B-B14F-4D97-AF65-F5344CB8AC3E}">
        <p14:creationId xmlns:p14="http://schemas.microsoft.com/office/powerpoint/2010/main" val="2491924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quick look at the agenda:</a:t>
            </a:r>
          </a:p>
          <a:p>
            <a:r>
              <a:rPr lang="en-GB" dirty="0"/>
              <a:t>We will cover some basics.</a:t>
            </a:r>
          </a:p>
          <a:p>
            <a:r>
              <a:rPr lang="en-GB" dirty="0"/>
              <a:t>We will then see Design First vs. Code First.</a:t>
            </a:r>
          </a:p>
          <a:p>
            <a:r>
              <a:rPr lang="en-GB" dirty="0"/>
              <a:t>We will see what is an API contract and why API First is important.</a:t>
            </a:r>
          </a:p>
          <a:p>
            <a:r>
              <a:rPr lang="en-GB" dirty="0"/>
              <a:t>We will go over contract testing and the tools needed for that.</a:t>
            </a:r>
          </a:p>
          <a:p>
            <a:r>
              <a:rPr lang="en-GB" dirty="0"/>
              <a:t>And we will look at some practical applications with some Demos.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a:t>
            </a:fld>
            <a:endParaRPr lang="en-GB"/>
          </a:p>
        </p:txBody>
      </p:sp>
    </p:spTree>
    <p:extLst>
      <p:ext uri="{BB962C8B-B14F-4D97-AF65-F5344CB8AC3E}">
        <p14:creationId xmlns:p14="http://schemas.microsoft.com/office/powerpoint/2010/main" val="28599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extremely important component we need.</a:t>
            </a:r>
          </a:p>
          <a:p>
            <a:endParaRPr lang="en-GB" dirty="0"/>
          </a:p>
          <a:p>
            <a:pPr marL="0" indent="0">
              <a:buNone/>
            </a:pPr>
            <a:r>
              <a:rPr lang="en-GB" sz="1200" dirty="0">
                <a:solidFill>
                  <a:schemeClr val="bg1"/>
                </a:solidFill>
                <a:latin typeface="Arial" panose="020B0604020202020204" pitchFamily="34" charset="0"/>
                <a:cs typeface="Arial" panose="020B0604020202020204" pitchFamily="34" charset="0"/>
              </a:rPr>
              <a:t>After spending a bit of time researching how can I do request and response validation for our existing APIs, without having to write a library to do the work, I found the answer!</a:t>
            </a:r>
          </a:p>
          <a:p>
            <a:pPr marL="0" indent="0">
              <a:buNone/>
            </a:pPr>
            <a:endParaRPr lang="en-GB" sz="1200" b="1" i="1" dirty="0">
              <a:solidFill>
                <a:schemeClr val="bg1"/>
              </a:solidFill>
              <a:latin typeface="Arial" panose="020B0604020202020204" pitchFamily="34" charset="0"/>
              <a:cs typeface="Arial" panose="020B0604020202020204" pitchFamily="34" charset="0"/>
            </a:endParaRPr>
          </a:p>
          <a:p>
            <a:pPr marL="0" indent="0">
              <a:buNone/>
            </a:pPr>
            <a:r>
              <a:rPr lang="en-GB" sz="1200" b="1" i="1" dirty="0">
                <a:solidFill>
                  <a:schemeClr val="bg1"/>
                </a:solidFill>
                <a:latin typeface="Arial" panose="020B0604020202020204" pitchFamily="34" charset="0"/>
                <a:cs typeface="Arial" panose="020B0604020202020204" pitchFamily="34" charset="0"/>
              </a:rPr>
              <a:t>Atlassian – Request Validator</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 Java library for validating HTTP request/responses against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specification.</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It has several modules for different frameworks including integrations with the REST Assured testing library.</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30</a:t>
            </a:fld>
            <a:endParaRPr lang="en-GB"/>
          </a:p>
        </p:txBody>
      </p:sp>
    </p:spTree>
    <p:extLst>
      <p:ext uri="{BB962C8B-B14F-4D97-AF65-F5344CB8AC3E}">
        <p14:creationId xmlns:p14="http://schemas.microsoft.com/office/powerpoint/2010/main" val="1496427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solidFill>
                  <a:schemeClr val="bg1"/>
                </a:solidFill>
                <a:latin typeface="Arial" panose="020B0604020202020204" pitchFamily="34" charset="0"/>
                <a:cs typeface="Arial" panose="020B0604020202020204" pitchFamily="34" charset="0"/>
              </a:rPr>
              <a:t>Here are a couple of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validators for the frontend </a:t>
            </a:r>
            <a:r>
              <a:rPr lang="en-GB" sz="1200" dirty="0" err="1">
                <a:solidFill>
                  <a:schemeClr val="bg1"/>
                </a:solidFill>
                <a:latin typeface="Arial" panose="020B0604020202020204" pitchFamily="34" charset="0"/>
                <a:cs typeface="Arial" panose="020B0604020202020204" pitchFamily="34" charset="0"/>
              </a:rPr>
              <a:t>ExpressJS</a:t>
            </a:r>
            <a:r>
              <a:rPr lang="en-GB" sz="1200" dirty="0">
                <a:solidFill>
                  <a:schemeClr val="bg1"/>
                </a:solidFill>
                <a:latin typeface="Arial" panose="020B0604020202020204" pitchFamily="34" charset="0"/>
                <a:cs typeface="Arial" panose="020B0604020202020204" pitchFamily="34" charset="0"/>
              </a:rPr>
              <a:t> that automatically validate API requests and responses based on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a:t>
            </a:r>
            <a:endParaRPr lang="bg-BG" sz="1200" dirty="0">
              <a:solidFill>
                <a:schemeClr val="bg1"/>
              </a:solidFill>
              <a:latin typeface="Arial" panose="020B0604020202020204" pitchFamily="34" charset="0"/>
              <a:cs typeface="Arial" panose="020B0604020202020204" pitchFamily="34" charset="0"/>
            </a:endParaRPr>
          </a:p>
          <a:p>
            <a:pPr marL="0" indent="0">
              <a:buNone/>
            </a:pPr>
            <a:endParaRPr lang="en-GB" sz="1200" b="1" i="1"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express-</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-validate (</a:t>
            </a:r>
            <a:r>
              <a:rPr lang="en-GB" sz="12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1200" b="1" i="1" dirty="0">
                <a:solidFill>
                  <a:schemeClr val="bg1"/>
                </a:solidFill>
                <a:latin typeface="Arial" panose="020B0604020202020204" pitchFamily="34" charset="0"/>
                <a:cs typeface="Arial" panose="020B0604020202020204" pitchFamily="34" charset="0"/>
              </a:rPr>
              <a:t>)</a:t>
            </a:r>
            <a:endParaRPr lang="bg-BG" sz="1200" dirty="0">
              <a:solidFill>
                <a:schemeClr val="bg1"/>
              </a:solidFill>
              <a:latin typeface="Arial" panose="020B0604020202020204" pitchFamily="34" charset="0"/>
              <a:cs typeface="Arial" panose="020B0604020202020204" pitchFamily="34" charset="0"/>
            </a:endParaRPr>
          </a:p>
          <a:p>
            <a:endParaRPr lang="en-GB" sz="1200"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express-</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-validator (</a:t>
            </a:r>
            <a:r>
              <a:rPr lang="en-GB" sz="12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https://www.npmjs.com/package/express-openapi-validator</a:t>
            </a:r>
            <a:r>
              <a:rPr lang="en-GB" sz="1200" b="1" i="1" dirty="0">
                <a:solidFill>
                  <a:schemeClr val="bg1"/>
                </a:solidFill>
                <a:latin typeface="Arial" panose="020B0604020202020204" pitchFamily="34" charset="0"/>
                <a:cs typeface="Arial" panose="020B0604020202020204" pitchFamily="34" charset="0"/>
              </a:rPr>
              <a:t>)</a:t>
            </a:r>
            <a:endParaRPr lang="bg-BG" sz="1200" b="1" i="1"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31</a:t>
            </a:fld>
            <a:endParaRPr lang="en-GB"/>
          </a:p>
        </p:txBody>
      </p:sp>
    </p:spTree>
    <p:extLst>
      <p:ext uri="{BB962C8B-B14F-4D97-AF65-F5344CB8AC3E}">
        <p14:creationId xmlns:p14="http://schemas.microsoft.com/office/powerpoint/2010/main" val="565544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all the usual suspects for the 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32</a:t>
            </a:fld>
            <a:endParaRPr lang="en-GB"/>
          </a:p>
        </p:txBody>
      </p:sp>
    </p:spTree>
    <p:extLst>
      <p:ext uri="{BB962C8B-B14F-4D97-AF65-F5344CB8AC3E}">
        <p14:creationId xmlns:p14="http://schemas.microsoft.com/office/powerpoint/2010/main" val="2949063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The Wolf </a:t>
            </a:r>
          </a:p>
          <a:p>
            <a:endParaRPr lang="en-GB" dirty="0"/>
          </a:p>
          <a:p>
            <a:r>
              <a:rPr lang="en-GB" dirty="0"/>
              <a:t>The wolf represents strength, loyalty, family ties, caring and expresses freedom and fortitude.</a:t>
            </a:r>
          </a:p>
          <a:p>
            <a:endParaRPr lang="en-GB" dirty="0"/>
          </a:p>
          <a:p>
            <a:r>
              <a:rPr lang="en-GB" dirty="0"/>
              <a:t>The Japanese word for wolf, "</a:t>
            </a:r>
            <a:r>
              <a:rPr lang="en-GB" dirty="0" err="1"/>
              <a:t>Ookami</a:t>
            </a:r>
            <a:r>
              <a:rPr lang="en-GB" dirty="0"/>
              <a:t>", means "Great God".</a:t>
            </a:r>
          </a:p>
          <a:p>
            <a:endParaRPr lang="en-GB" dirty="0"/>
          </a:p>
          <a:p>
            <a:r>
              <a:rPr lang="en-GB" dirty="0"/>
              <a:t>So, a pretty cool animal overall.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33</a:t>
            </a:fld>
            <a:endParaRPr lang="en-GB"/>
          </a:p>
        </p:txBody>
      </p:sp>
    </p:spTree>
    <p:extLst>
      <p:ext uri="{BB962C8B-B14F-4D97-AF65-F5344CB8AC3E}">
        <p14:creationId xmlns:p14="http://schemas.microsoft.com/office/powerpoint/2010/main" val="3676883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34</a:t>
            </a:fld>
            <a:endParaRPr lang="en-GB"/>
          </a:p>
        </p:txBody>
      </p:sp>
    </p:spTree>
    <p:extLst>
      <p:ext uri="{BB962C8B-B14F-4D97-AF65-F5344CB8AC3E}">
        <p14:creationId xmlns:p14="http://schemas.microsoft.com/office/powerpoint/2010/main" val="1561636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we going to do in the demo</a:t>
            </a:r>
          </a:p>
          <a:p>
            <a:endParaRPr lang="en-GB" dirty="0"/>
          </a:p>
          <a:p>
            <a:r>
              <a:rPr lang="en-GB" dirty="0"/>
              <a:t>- Write/Use an </a:t>
            </a:r>
            <a:r>
              <a:rPr lang="en-GB" dirty="0" err="1"/>
              <a:t>OpenAPI</a:t>
            </a:r>
            <a:r>
              <a:rPr lang="en-GB" dirty="0"/>
              <a:t> Spec or rather use an existing one</a:t>
            </a:r>
          </a:p>
          <a:p>
            <a:r>
              <a:rPr lang="en-GB" dirty="0"/>
              <a:t>- Use it and an </a:t>
            </a:r>
            <a:r>
              <a:rPr lang="en-GB" dirty="0" err="1"/>
              <a:t>openapi</a:t>
            </a:r>
            <a:r>
              <a:rPr lang="en-GB" dirty="0"/>
              <a:t>-generator to generate a back-end server in Java and </a:t>
            </a:r>
            <a:r>
              <a:rPr lang="en-GB" dirty="0" err="1"/>
              <a:t>SpringBoot</a:t>
            </a:r>
            <a:endParaRPr lang="en-GB" dirty="0"/>
          </a:p>
          <a:p>
            <a:r>
              <a:rPr lang="en-GB" dirty="0"/>
              <a:t>- Use it and an </a:t>
            </a:r>
            <a:r>
              <a:rPr lang="en-GB" dirty="0" err="1"/>
              <a:t>openapi</a:t>
            </a:r>
            <a:r>
              <a:rPr lang="en-GB" dirty="0"/>
              <a:t>-generator to generate a front-end client in JavaScript and Angular</a:t>
            </a:r>
          </a:p>
          <a:p>
            <a:r>
              <a:rPr lang="en-GB" dirty="0"/>
              <a:t>- Use Atlassian’s validator to add tests to the back-end server and validate our API</a:t>
            </a:r>
          </a:p>
          <a:p>
            <a:r>
              <a:rPr lang="en-GB" dirty="0"/>
              <a:t>- Use express-</a:t>
            </a:r>
            <a:r>
              <a:rPr lang="en-GB" dirty="0" err="1"/>
              <a:t>openapi</a:t>
            </a:r>
            <a:r>
              <a:rPr lang="en-GB" dirty="0"/>
              <a:t>-validate to add tests to the front-end server and validate our API</a:t>
            </a:r>
          </a:p>
          <a:p>
            <a:r>
              <a:rPr lang="en-GB" dirty="0"/>
              <a:t>- Demonstrate how the tests fail if we breach our API contract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35</a:t>
            </a:fld>
            <a:endParaRPr lang="en-GB"/>
          </a:p>
        </p:txBody>
      </p:sp>
    </p:spTree>
    <p:extLst>
      <p:ext uri="{BB962C8B-B14F-4D97-AF65-F5344CB8AC3E}">
        <p14:creationId xmlns:p14="http://schemas.microsoft.com/office/powerpoint/2010/main" val="2593176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36</a:t>
            </a:fld>
            <a:endParaRPr lang="en-GB"/>
          </a:p>
        </p:txBody>
      </p:sp>
    </p:spTree>
    <p:extLst>
      <p:ext uri="{BB962C8B-B14F-4D97-AF65-F5344CB8AC3E}">
        <p14:creationId xmlns:p14="http://schemas.microsoft.com/office/powerpoint/2010/main" val="2893648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RECAP</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37</a:t>
            </a:fld>
            <a:endParaRPr lang="en-GB"/>
          </a:p>
        </p:txBody>
      </p:sp>
    </p:spTree>
    <p:extLst>
      <p:ext uri="{BB962C8B-B14F-4D97-AF65-F5344CB8AC3E}">
        <p14:creationId xmlns:p14="http://schemas.microsoft.com/office/powerpoint/2010/main" val="11328337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we do a little recap of what we achieved you can checkout the links or QR codes</a:t>
            </a:r>
          </a:p>
          <a:p>
            <a:r>
              <a:rPr lang="en-GB" dirty="0"/>
              <a:t>For videos of the </a:t>
            </a:r>
            <a:r>
              <a:rPr lang="en-GB" dirty="0" err="1"/>
              <a:t>themo</a:t>
            </a:r>
            <a:r>
              <a:rPr lang="en-GB" dirty="0"/>
              <a:t> and some demo code in GitHub.</a:t>
            </a:r>
          </a:p>
          <a:p>
            <a:endParaRPr lang="en-GB" dirty="0"/>
          </a:p>
          <a:p>
            <a:r>
              <a:rPr lang="en-GB" dirty="0"/>
              <a:t>So, let's go over what we achieved in the demo:</a:t>
            </a:r>
          </a:p>
          <a:p>
            <a:endParaRPr lang="en-GB" dirty="0"/>
          </a:p>
          <a:p>
            <a:r>
              <a:rPr lang="en-GB" dirty="0"/>
              <a:t>Wrote an </a:t>
            </a:r>
            <a:r>
              <a:rPr lang="en-GB" dirty="0" err="1"/>
              <a:t>OpenAPI</a:t>
            </a:r>
            <a:r>
              <a:rPr lang="en-GB" dirty="0"/>
              <a:t> Spec</a:t>
            </a:r>
          </a:p>
          <a:p>
            <a:r>
              <a:rPr lang="en-GB" dirty="0"/>
              <a:t>Easy, both human and machine readable.</a:t>
            </a:r>
          </a:p>
          <a:p>
            <a:endParaRPr lang="en-GB" dirty="0"/>
          </a:p>
          <a:p>
            <a:r>
              <a:rPr lang="en-GB" dirty="0"/>
              <a:t>Used it and an </a:t>
            </a:r>
            <a:r>
              <a:rPr lang="en-GB" dirty="0" err="1"/>
              <a:t>openapi</a:t>
            </a:r>
            <a:r>
              <a:rPr lang="en-GB" dirty="0"/>
              <a:t>-generator to generate a back-end server in Java and </a:t>
            </a:r>
            <a:r>
              <a:rPr lang="en-GB" dirty="0" err="1"/>
              <a:t>SpringBoot</a:t>
            </a:r>
            <a:endParaRPr lang="en-GB" dirty="0"/>
          </a:p>
          <a:p>
            <a:r>
              <a:rPr lang="en-GB" dirty="0"/>
              <a:t>Saves development time.</a:t>
            </a:r>
          </a:p>
          <a:p>
            <a:endParaRPr lang="en-GB" dirty="0"/>
          </a:p>
          <a:p>
            <a:r>
              <a:rPr lang="en-GB" dirty="0"/>
              <a:t>Used it and an </a:t>
            </a:r>
            <a:r>
              <a:rPr lang="en-GB" dirty="0" err="1"/>
              <a:t>openapi</a:t>
            </a:r>
            <a:r>
              <a:rPr lang="en-GB" dirty="0"/>
              <a:t>-generator to generate a front-end client in JavaScript and Angular</a:t>
            </a:r>
          </a:p>
          <a:p>
            <a:r>
              <a:rPr lang="en-GB" dirty="0"/>
              <a:t>Saves development time.</a:t>
            </a:r>
          </a:p>
          <a:p>
            <a:endParaRPr lang="en-GB" dirty="0"/>
          </a:p>
          <a:p>
            <a:r>
              <a:rPr lang="en-GB" dirty="0"/>
              <a:t>Used Atlassian’s validator to add tests to the back-end server and validate our API</a:t>
            </a:r>
          </a:p>
          <a:p>
            <a:r>
              <a:rPr lang="en-GB" dirty="0"/>
              <a:t>Fast feedback loop.</a:t>
            </a:r>
          </a:p>
          <a:p>
            <a:endParaRPr lang="en-GB" dirty="0"/>
          </a:p>
          <a:p>
            <a:r>
              <a:rPr lang="en-GB" dirty="0"/>
              <a:t>Used express-</a:t>
            </a:r>
            <a:r>
              <a:rPr lang="en-GB" dirty="0" err="1"/>
              <a:t>openapi</a:t>
            </a:r>
            <a:r>
              <a:rPr lang="en-GB" dirty="0"/>
              <a:t>-validate to add tests to the front-end server and validate our API</a:t>
            </a:r>
          </a:p>
          <a:p>
            <a:r>
              <a:rPr lang="en-GB" dirty="0"/>
              <a:t>Fast feedback loop.</a:t>
            </a:r>
          </a:p>
          <a:p>
            <a:endParaRPr lang="en-GB" dirty="0"/>
          </a:p>
          <a:p>
            <a:r>
              <a:rPr lang="en-GB" dirty="0"/>
              <a:t>Demonstrated how the tests fail if we breach our API contract</a:t>
            </a:r>
          </a:p>
          <a:p>
            <a:r>
              <a:rPr lang="en-GB" dirty="0"/>
              <a:t>Enforces the contract, making communication and development easier.</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38</a:t>
            </a:fld>
            <a:endParaRPr lang="en-GB"/>
          </a:p>
        </p:txBody>
      </p:sp>
    </p:spTree>
    <p:extLst>
      <p:ext uri="{BB962C8B-B14F-4D97-AF65-F5344CB8AC3E}">
        <p14:creationId xmlns:p14="http://schemas.microsoft.com/office/powerpoint/2010/main" val="1374385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so good…</a:t>
            </a:r>
          </a:p>
          <a:p>
            <a:r>
              <a:rPr lang="en-GB" dirty="0"/>
              <a:t>Then you start implementing this in the real world, in a system which has gone through a few life-cycles and you encounter clash of the titans:</a:t>
            </a:r>
          </a:p>
          <a:p>
            <a:r>
              <a:rPr lang="en-GB" dirty="0"/>
              <a:t>A Java service application using both Spring REST and JAX-RS in the same code base…</a:t>
            </a:r>
          </a:p>
          <a:p>
            <a:r>
              <a:rPr lang="en-GB" dirty="0"/>
              <a:t>And you begin to try and make it work with </a:t>
            </a:r>
            <a:r>
              <a:rPr lang="en-GB" dirty="0" err="1"/>
              <a:t>OpenAPI</a:t>
            </a:r>
            <a:r>
              <a:rPr lang="en-GB" dirty="0"/>
              <a:t> for both…</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39</a:t>
            </a:fld>
            <a:endParaRPr lang="en-GB"/>
          </a:p>
        </p:txBody>
      </p:sp>
    </p:spTree>
    <p:extLst>
      <p:ext uri="{BB962C8B-B14F-4D97-AF65-F5344CB8AC3E}">
        <p14:creationId xmlns:p14="http://schemas.microsoft.com/office/powerpoint/2010/main" val="1378058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INTRODUCTION</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a:t>
            </a:fld>
            <a:endParaRPr lang="en-GB"/>
          </a:p>
        </p:txBody>
      </p:sp>
    </p:spTree>
    <p:extLst>
      <p:ext uri="{BB962C8B-B14F-4D97-AF65-F5344CB8AC3E}">
        <p14:creationId xmlns:p14="http://schemas.microsoft.com/office/powerpoint/2010/main" val="805485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Aand</a:t>
            </a:r>
            <a:r>
              <a:rPr lang="en-GB" dirty="0"/>
              <a:t> you start adding and configuring the necessary plugins and dependencies.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40</a:t>
            </a:fld>
            <a:endParaRPr lang="en-GB"/>
          </a:p>
        </p:txBody>
      </p:sp>
    </p:spTree>
    <p:extLst>
      <p:ext uri="{BB962C8B-B14F-4D97-AF65-F5344CB8AC3E}">
        <p14:creationId xmlns:p14="http://schemas.microsoft.com/office/powerpoint/2010/main" val="568709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all the rest of the code and this is still a pretty high-level </a:t>
            </a:r>
            <a:r>
              <a:rPr lang="en-GB" dirty="0" err="1"/>
              <a:t>veiw</a:t>
            </a:r>
            <a:r>
              <a:rPr lang="en-GB" dirty="0"/>
              <a:t>.</a:t>
            </a:r>
          </a:p>
          <a:p>
            <a:pPr marL="171450" indent="-171450">
              <a:buFontTx/>
              <a:buChar char="-"/>
            </a:pPr>
            <a:r>
              <a:rPr lang="en-GB" dirty="0"/>
              <a:t>Pom file with dependencies and plugins</a:t>
            </a:r>
          </a:p>
          <a:p>
            <a:pPr marL="171450" indent="-171450">
              <a:buFontTx/>
              <a:buChar char="-"/>
            </a:pPr>
            <a:r>
              <a:rPr lang="en-GB" dirty="0"/>
              <a:t>Application </a:t>
            </a:r>
            <a:r>
              <a:rPr lang="en-GB" dirty="0" err="1"/>
              <a:t>yaml</a:t>
            </a:r>
            <a:r>
              <a:rPr lang="en-GB" dirty="0"/>
              <a:t> with </a:t>
            </a:r>
            <a:r>
              <a:rPr lang="en-GB" dirty="0" err="1"/>
              <a:t>springdoc</a:t>
            </a:r>
            <a:r>
              <a:rPr lang="en-GB" dirty="0"/>
              <a:t> or </a:t>
            </a:r>
            <a:r>
              <a:rPr lang="en-GB" dirty="0" err="1"/>
              <a:t>springfox</a:t>
            </a:r>
            <a:r>
              <a:rPr lang="en-GB" dirty="0"/>
              <a:t> config</a:t>
            </a:r>
          </a:p>
          <a:p>
            <a:pPr marL="171450" indent="-171450">
              <a:buFontTx/>
              <a:buChar char="-"/>
            </a:pPr>
            <a:r>
              <a:rPr lang="en-GB" dirty="0" err="1"/>
              <a:t>Openapi</a:t>
            </a:r>
            <a:r>
              <a:rPr lang="en-GB" dirty="0"/>
              <a:t> config</a:t>
            </a:r>
          </a:p>
          <a:p>
            <a:pPr marL="171450" indent="-171450">
              <a:buFontTx/>
              <a:buChar char="-"/>
            </a:pPr>
            <a:r>
              <a:rPr lang="en-GB" dirty="0"/>
              <a:t>Jersey config for JAX-RS using Jersey</a:t>
            </a:r>
          </a:p>
          <a:p>
            <a:pPr marL="171450" indent="-171450">
              <a:buFontTx/>
              <a:buChar char="-"/>
            </a:pPr>
            <a:r>
              <a:rPr lang="en-GB" dirty="0"/>
              <a:t>Swagger config</a:t>
            </a:r>
          </a:p>
          <a:p>
            <a:pPr marL="171450" indent="-171450">
              <a:buFontTx/>
              <a:buChar char="-"/>
            </a:pPr>
            <a:r>
              <a:rPr lang="en-GB" dirty="0"/>
              <a:t>A controller for the swagger </a:t>
            </a:r>
            <a:r>
              <a:rPr lang="en-GB" dirty="0" err="1"/>
              <a:t>ui</a:t>
            </a:r>
            <a:endParaRPr lang="en-GB" dirty="0"/>
          </a:p>
          <a:p>
            <a:pPr marL="171450" indent="-171450">
              <a:buFontTx/>
              <a:buChar char="-"/>
            </a:pPr>
            <a:r>
              <a:rPr lang="en-GB" dirty="0"/>
              <a:t>Validation tests using Atlassian’s </a:t>
            </a:r>
            <a:r>
              <a:rPr lang="en-GB" dirty="0" err="1"/>
              <a:t>OpenAPI</a:t>
            </a:r>
            <a:r>
              <a:rPr lang="en-GB" dirty="0"/>
              <a:t> validator</a:t>
            </a:r>
          </a:p>
          <a:p>
            <a:pPr marL="171450" indent="-171450">
              <a:buFontTx/>
              <a:buChar char="-"/>
            </a:pPr>
            <a:r>
              <a:rPr lang="en-GB" dirty="0"/>
              <a:t>And you even need a custom </a:t>
            </a:r>
            <a:r>
              <a:rPr lang="en-GB" dirty="0" err="1"/>
              <a:t>OpenAPI</a:t>
            </a:r>
            <a:r>
              <a:rPr lang="en-GB" dirty="0"/>
              <a:t> modifier to parse your spec before the tests because the validator can really handle non-mandatory fields and you need to make all of them nullable or write thousands of lines of code for mocking a single test which is not feasible.</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41</a:t>
            </a:fld>
            <a:endParaRPr lang="en-GB"/>
          </a:p>
        </p:txBody>
      </p:sp>
    </p:spTree>
    <p:extLst>
      <p:ext uri="{BB962C8B-B14F-4D97-AF65-F5344CB8AC3E}">
        <p14:creationId xmlns:p14="http://schemas.microsoft.com/office/powerpoint/2010/main" val="2133814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you try to explain it all to your colleagues…</a:t>
            </a:r>
          </a:p>
          <a:p>
            <a:r>
              <a:rPr lang="en-GB" dirty="0"/>
              <a:t>That you need some plugins to start and stop your service, so that some other plugins or dependencies can hit some endpoints and download an </a:t>
            </a:r>
            <a:r>
              <a:rPr lang="en-GB" dirty="0" err="1"/>
              <a:t>OpenAPI</a:t>
            </a:r>
            <a:r>
              <a:rPr lang="en-GB" dirty="0"/>
              <a:t> spec file just from the JAX-RS annotations…</a:t>
            </a:r>
          </a:p>
          <a:p>
            <a:r>
              <a:rPr lang="en-GB" dirty="0"/>
              <a:t>And then do some more magic for the Spring REST part…</a:t>
            </a:r>
          </a:p>
          <a:p>
            <a:r>
              <a:rPr lang="en-GB" dirty="0"/>
              <a:t>And then even more steps for validation test…</a:t>
            </a:r>
          </a:p>
          <a:p>
            <a:r>
              <a:rPr lang="en-GB" dirty="0"/>
              <a:t>And one of the biggest problems I encountered was the fact that most of the </a:t>
            </a:r>
            <a:r>
              <a:rPr lang="en-GB" dirty="0" err="1"/>
              <a:t>OpenAPI</a:t>
            </a:r>
            <a:r>
              <a:rPr lang="en-GB" dirty="0"/>
              <a:t> tools were either with poor documentation, false advertising as they did not do exactly as described, or worst of all behind Java versions, like for example </a:t>
            </a:r>
            <a:r>
              <a:rPr lang="en-GB" dirty="0" err="1"/>
              <a:t>Atlassians’s</a:t>
            </a:r>
            <a:r>
              <a:rPr lang="en-GB" dirty="0"/>
              <a:t> validator supports only up to Java 8 and we were already at Java 17, and trying to make them work together is either not worth the effort or not possible…</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42</a:t>
            </a:fld>
            <a:endParaRPr lang="en-GB"/>
          </a:p>
        </p:txBody>
      </p:sp>
    </p:spTree>
    <p:extLst>
      <p:ext uri="{BB962C8B-B14F-4D97-AF65-F5344CB8AC3E}">
        <p14:creationId xmlns:p14="http://schemas.microsoft.com/office/powerpoint/2010/main" val="3449452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this is what you look like explaining it…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43</a:t>
            </a:fld>
            <a:endParaRPr lang="en-GB"/>
          </a:p>
        </p:txBody>
      </p:sp>
    </p:spTree>
    <p:extLst>
      <p:ext uri="{BB962C8B-B14F-4D97-AF65-F5344CB8AC3E}">
        <p14:creationId xmlns:p14="http://schemas.microsoft.com/office/powerpoint/2010/main" val="3796412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we do a little recap of what we achieved you can checkout the links or QR codes</a:t>
            </a:r>
          </a:p>
          <a:p>
            <a:r>
              <a:rPr lang="en-GB" dirty="0"/>
              <a:t>For videos of the </a:t>
            </a:r>
            <a:r>
              <a:rPr lang="en-GB" dirty="0" err="1"/>
              <a:t>themo</a:t>
            </a:r>
            <a:r>
              <a:rPr lang="en-GB" dirty="0"/>
              <a:t> and some demo code in GitHub.</a:t>
            </a:r>
          </a:p>
          <a:p>
            <a:endParaRPr lang="en-GB" dirty="0"/>
          </a:p>
          <a:p>
            <a:r>
              <a:rPr lang="en-GB" dirty="0"/>
              <a:t>So, let's go over what we achieved in the demo:</a:t>
            </a:r>
          </a:p>
          <a:p>
            <a:endParaRPr lang="en-GB" dirty="0"/>
          </a:p>
          <a:p>
            <a:r>
              <a:rPr lang="en-GB" dirty="0"/>
              <a:t>Wrote an </a:t>
            </a:r>
            <a:r>
              <a:rPr lang="en-GB" dirty="0" err="1"/>
              <a:t>OpenAPI</a:t>
            </a:r>
            <a:r>
              <a:rPr lang="en-GB" dirty="0"/>
              <a:t> Spec</a:t>
            </a:r>
          </a:p>
          <a:p>
            <a:r>
              <a:rPr lang="en-GB" dirty="0"/>
              <a:t>Easy, both human and machine readable.</a:t>
            </a:r>
          </a:p>
          <a:p>
            <a:endParaRPr lang="en-GB" dirty="0"/>
          </a:p>
          <a:p>
            <a:r>
              <a:rPr lang="en-GB" dirty="0"/>
              <a:t>Used it and an </a:t>
            </a:r>
            <a:r>
              <a:rPr lang="en-GB" dirty="0" err="1"/>
              <a:t>openapi</a:t>
            </a:r>
            <a:r>
              <a:rPr lang="en-GB" dirty="0"/>
              <a:t>-generator to generate a back-end server in Java and </a:t>
            </a:r>
            <a:r>
              <a:rPr lang="en-GB" dirty="0" err="1"/>
              <a:t>SpringBoot</a:t>
            </a:r>
            <a:endParaRPr lang="en-GB" dirty="0"/>
          </a:p>
          <a:p>
            <a:r>
              <a:rPr lang="en-GB" dirty="0"/>
              <a:t>Saves development time.</a:t>
            </a:r>
          </a:p>
          <a:p>
            <a:endParaRPr lang="en-GB" dirty="0"/>
          </a:p>
          <a:p>
            <a:r>
              <a:rPr lang="en-GB" dirty="0"/>
              <a:t>Used it and an </a:t>
            </a:r>
            <a:r>
              <a:rPr lang="en-GB" dirty="0" err="1"/>
              <a:t>openapi</a:t>
            </a:r>
            <a:r>
              <a:rPr lang="en-GB" dirty="0"/>
              <a:t>-generator to generate a front-end client in JavaScript and Angular</a:t>
            </a:r>
          </a:p>
          <a:p>
            <a:r>
              <a:rPr lang="en-GB" dirty="0"/>
              <a:t>Saves development time.</a:t>
            </a:r>
          </a:p>
          <a:p>
            <a:endParaRPr lang="en-GB" dirty="0"/>
          </a:p>
          <a:p>
            <a:r>
              <a:rPr lang="en-GB" dirty="0"/>
              <a:t>Used Atlassian’s validator to add tests to the back-end server and validate our API</a:t>
            </a:r>
          </a:p>
          <a:p>
            <a:r>
              <a:rPr lang="en-GB" dirty="0"/>
              <a:t>Fast feedback loop.</a:t>
            </a:r>
          </a:p>
          <a:p>
            <a:endParaRPr lang="en-GB" dirty="0"/>
          </a:p>
          <a:p>
            <a:r>
              <a:rPr lang="en-GB" dirty="0"/>
              <a:t>Used express-</a:t>
            </a:r>
            <a:r>
              <a:rPr lang="en-GB" dirty="0" err="1"/>
              <a:t>openapi</a:t>
            </a:r>
            <a:r>
              <a:rPr lang="en-GB" dirty="0"/>
              <a:t>-validate to add tests to the front-end server and validate our API</a:t>
            </a:r>
          </a:p>
          <a:p>
            <a:r>
              <a:rPr lang="en-GB" dirty="0"/>
              <a:t>Fast feedback loop.</a:t>
            </a:r>
          </a:p>
          <a:p>
            <a:endParaRPr lang="en-GB" dirty="0"/>
          </a:p>
          <a:p>
            <a:r>
              <a:rPr lang="en-GB" dirty="0"/>
              <a:t>Demonstrated how the tests fail if we breach our API contract</a:t>
            </a:r>
          </a:p>
          <a:p>
            <a:r>
              <a:rPr lang="en-GB" dirty="0"/>
              <a:t>Enforces the contract, making communication and development easier.</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44</a:t>
            </a:fld>
            <a:endParaRPr lang="en-GB"/>
          </a:p>
        </p:txBody>
      </p:sp>
    </p:spTree>
    <p:extLst>
      <p:ext uri="{BB962C8B-B14F-4D97-AF65-F5344CB8AC3E}">
        <p14:creationId xmlns:p14="http://schemas.microsoft.com/office/powerpoint/2010/main" val="9993958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CONCLUSIONS</a:t>
            </a:r>
          </a:p>
        </p:txBody>
      </p:sp>
      <p:sp>
        <p:nvSpPr>
          <p:cNvPr id="4" name="Slide Number Placeholder 3"/>
          <p:cNvSpPr>
            <a:spLocks noGrp="1"/>
          </p:cNvSpPr>
          <p:nvPr>
            <p:ph type="sldNum" sz="quarter" idx="5"/>
          </p:nvPr>
        </p:nvSpPr>
        <p:spPr/>
        <p:txBody>
          <a:bodyPr/>
          <a:lstStyle/>
          <a:p>
            <a:fld id="{1E01A4E1-6148-7348-8989-774682CB6A0C}" type="slidenum">
              <a:rPr lang="en-GB" smtClean="0"/>
              <a:t>45</a:t>
            </a:fld>
            <a:endParaRPr lang="en-GB"/>
          </a:p>
        </p:txBody>
      </p:sp>
    </p:spTree>
    <p:extLst>
      <p:ext uri="{BB962C8B-B14F-4D97-AF65-F5344CB8AC3E}">
        <p14:creationId xmlns:p14="http://schemas.microsoft.com/office/powerpoint/2010/main" val="18707756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dirty="0">
                <a:solidFill>
                  <a:schemeClr val="bg1"/>
                </a:solidFill>
                <a:latin typeface="Arial" panose="020B0604020202020204" pitchFamily="34" charset="0"/>
                <a:cs typeface="Arial" panose="020B0604020202020204" pitchFamily="34" charset="0"/>
              </a:rPr>
              <a:t>In the current situation of increased remote working, having a common, simple medium of communication such as an </a:t>
            </a:r>
            <a:r>
              <a:rPr lang="en-GB" sz="1600" b="1" dirty="0" err="1">
                <a:solidFill>
                  <a:schemeClr val="bg1"/>
                </a:solidFill>
                <a:latin typeface="Arial" panose="020B0604020202020204" pitchFamily="34" charset="0"/>
                <a:cs typeface="Arial" panose="020B0604020202020204" pitchFamily="34" charset="0"/>
              </a:rPr>
              <a:t>OpenAPI</a:t>
            </a:r>
            <a:r>
              <a:rPr lang="en-GB" sz="1600" b="1" dirty="0">
                <a:solidFill>
                  <a:schemeClr val="bg1"/>
                </a:solidFill>
                <a:latin typeface="Arial" panose="020B0604020202020204" pitchFamily="34" charset="0"/>
                <a:cs typeface="Arial" panose="020B0604020202020204" pitchFamily="34" charset="0"/>
              </a:rPr>
              <a:t> spec document is indispensable in meeting your requirements when building APIs.</a:t>
            </a:r>
            <a:endParaRPr lang="de-DE" sz="1600" b="1"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Things get</a:t>
            </a:r>
            <a:r>
              <a:rPr lang="bg-BG" sz="1600"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even more exciting when this so-called document can:</a:t>
            </a:r>
            <a:endParaRPr lang="de-DE" sz="1600" dirty="0">
              <a:solidFill>
                <a:schemeClr val="bg1"/>
              </a:solidFill>
              <a:latin typeface="Arial" panose="020B0604020202020204" pitchFamily="34" charset="0"/>
              <a:cs typeface="Arial" panose="020B0604020202020204" pitchFamily="34" charset="0"/>
            </a:endParaRPr>
          </a:p>
          <a:p>
            <a:pPr lvl="2"/>
            <a:endParaRPr lang="en-GB"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en-GB" sz="1600" dirty="0">
                <a:solidFill>
                  <a:schemeClr val="bg1"/>
                </a:solidFill>
                <a:latin typeface="Arial" panose="020B0604020202020204" pitchFamily="34" charset="0"/>
                <a:cs typeface="Arial" panose="020B0604020202020204" pitchFamily="34" charset="0"/>
              </a:rPr>
              <a:t>Serve as a contract</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Generate </a:t>
            </a:r>
            <a:r>
              <a:rPr lang="de-DE" sz="1600" dirty="0" err="1">
                <a:solidFill>
                  <a:schemeClr val="bg1"/>
                </a:solidFill>
                <a:latin typeface="Arial" panose="020B0604020202020204" pitchFamily="34" charset="0"/>
                <a:cs typeface="Arial" panose="020B0604020202020204" pitchFamily="34" charset="0"/>
              </a:rPr>
              <a:t>clients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servers</a:t>
            </a:r>
            <a:r>
              <a:rPr lang="de-DE" sz="1600" dirty="0">
                <a:solidFill>
                  <a:schemeClr val="bg1"/>
                </a:solidFill>
                <a:latin typeface="Arial" panose="020B0604020202020204" pitchFamily="34" charset="0"/>
                <a:cs typeface="Arial" panose="020B0604020202020204" pitchFamily="34" charset="0"/>
              </a:rPr>
              <a:t>, and </a:t>
            </a:r>
            <a:r>
              <a:rPr lang="de-DE" sz="1600" dirty="0" err="1">
                <a:solidFill>
                  <a:schemeClr val="bg1"/>
                </a:solidFill>
                <a:latin typeface="Arial" panose="020B0604020202020204" pitchFamily="34" charset="0"/>
                <a:cs typeface="Arial" panose="020B0604020202020204" pitchFamily="34" charset="0"/>
              </a:rPr>
              <a:t>documentation</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Put </a:t>
            </a:r>
            <a:r>
              <a:rPr lang="de-DE" sz="1600" dirty="0" err="1">
                <a:solidFill>
                  <a:schemeClr val="bg1"/>
                </a:solidFill>
                <a:latin typeface="Arial" panose="020B0604020202020204" pitchFamily="34" charset="0"/>
                <a:cs typeface="Arial" panose="020B0604020202020204" pitchFamily="34" charset="0"/>
              </a:rPr>
              <a:t>your</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developers</a:t>
            </a:r>
            <a:r>
              <a:rPr lang="de-DE" sz="1600" dirty="0">
                <a:solidFill>
                  <a:schemeClr val="bg1"/>
                </a:solidFill>
                <a:latin typeface="Arial" panose="020B0604020202020204" pitchFamily="34" charset="0"/>
                <a:cs typeface="Arial" panose="020B0604020202020204" pitchFamily="34" charset="0"/>
              </a:rPr>
              <a:t> and </a:t>
            </a:r>
            <a:r>
              <a:rPr lang="de-DE" sz="1600" dirty="0" err="1">
                <a:solidFill>
                  <a:schemeClr val="bg1"/>
                </a:solidFill>
                <a:latin typeface="Arial" panose="020B0604020202020204" pitchFamily="34" charset="0"/>
                <a:cs typeface="Arial" panose="020B0604020202020204" pitchFamily="34" charset="0"/>
              </a:rPr>
              <a:t>client</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first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Have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Automatic</a:t>
            </a:r>
            <a:r>
              <a:rPr lang="de-DE" sz="1600" dirty="0">
                <a:solidFill>
                  <a:schemeClr val="bg1"/>
                </a:solidFill>
                <a:latin typeface="Arial" panose="020B0604020202020204" pitchFamily="34" charset="0"/>
                <a:cs typeface="Arial" panose="020B0604020202020204" pitchFamily="34" charset="0"/>
              </a:rPr>
              <a:t>, Fail-fast, API Validation </a:t>
            </a:r>
            <a:r>
              <a:rPr lang="de-DE" sz="1600" dirty="0" err="1">
                <a:solidFill>
                  <a:schemeClr val="bg1"/>
                </a:solidFill>
                <a:latin typeface="Arial" panose="020B0604020202020204" pitchFamily="34" charset="0"/>
                <a:cs typeface="Arial" panose="020B0604020202020204" pitchFamily="34" charset="0"/>
              </a:rPr>
              <a:t>tests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Cross-</a:t>
            </a:r>
            <a:r>
              <a:rPr lang="de-DE" sz="1600" dirty="0" err="1">
                <a:solidFill>
                  <a:schemeClr val="bg1"/>
                </a:solidFill>
                <a:latin typeface="Arial" panose="020B0604020202020204" pitchFamily="34" charset="0"/>
                <a:cs typeface="Arial" panose="020B0604020202020204" pitchFamily="34" charset="0"/>
              </a:rPr>
              <a:t>Platform</a:t>
            </a:r>
            <a:r>
              <a:rPr lang="de-DE" sz="1600" dirty="0">
                <a:solidFill>
                  <a:schemeClr val="bg1"/>
                </a:solidFill>
                <a:latin typeface="Arial" panose="020B0604020202020204" pitchFamily="34" charset="0"/>
                <a:cs typeface="Arial" panose="020B0604020202020204" pitchFamily="34" charset="0"/>
              </a:rPr>
              <a:t> and Language </a:t>
            </a:r>
            <a:r>
              <a:rPr lang="de-DE" sz="1600" dirty="0" err="1">
                <a:solidFill>
                  <a:schemeClr val="bg1"/>
                </a:solidFill>
                <a:latin typeface="Arial" panose="020B0604020202020204" pitchFamily="34" charset="0"/>
                <a:cs typeface="Arial" panose="020B0604020202020204" pitchFamily="34" charset="0"/>
              </a:rPr>
              <a:t>Agnostic</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both</a:t>
            </a:r>
            <a:r>
              <a:rPr lang="de-DE" sz="1600" dirty="0">
                <a:solidFill>
                  <a:schemeClr val="bg1"/>
                </a:solidFill>
                <a:latin typeface="Arial" panose="020B0604020202020204" pitchFamily="34" charset="0"/>
                <a:cs typeface="Arial" panose="020B0604020202020204" pitchFamily="34" charset="0"/>
              </a:rPr>
              <a:t> human and </a:t>
            </a:r>
            <a:r>
              <a:rPr lang="de-DE" sz="1600" dirty="0" err="1">
                <a:solidFill>
                  <a:schemeClr val="bg1"/>
                </a:solidFill>
                <a:latin typeface="Arial" panose="020B0604020202020204" pitchFamily="34" charset="0"/>
                <a:cs typeface="Arial" panose="020B0604020202020204" pitchFamily="34" charset="0"/>
              </a:rPr>
              <a:t>machine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readable</a:t>
            </a:r>
            <a:r>
              <a:rPr lang="de-DE" sz="1600" dirty="0">
                <a:solidFill>
                  <a:schemeClr val="bg1"/>
                </a:solidFill>
                <a:latin typeface="Arial" panose="020B0604020202020204" pitchFamily="34" charset="0"/>
                <a:cs typeface="Arial" panose="020B0604020202020204" pitchFamily="34" charset="0"/>
              </a:rPr>
              <a:t> in YAML </a:t>
            </a:r>
            <a:r>
              <a:rPr lang="de-DE" sz="1600" dirty="0" err="1">
                <a:solidFill>
                  <a:schemeClr val="bg1"/>
                </a:solidFill>
                <a:latin typeface="Arial" panose="020B0604020202020204" pitchFamily="34" charset="0"/>
                <a:cs typeface="Arial" panose="020B0604020202020204" pitchFamily="34" charset="0"/>
              </a:rPr>
              <a:t>or</a:t>
            </a:r>
            <a:r>
              <a:rPr lang="de-DE" sz="1600" dirty="0">
                <a:solidFill>
                  <a:schemeClr val="bg1"/>
                </a:solidFill>
                <a:latin typeface="Arial" panose="020B0604020202020204" pitchFamily="34" charset="0"/>
                <a:cs typeface="Arial" panose="020B0604020202020204" pitchFamily="34" charset="0"/>
              </a:rPr>
              <a:t> JSON</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Speeds </a:t>
            </a:r>
            <a:r>
              <a:rPr lang="de-DE" sz="1600" dirty="0" err="1">
                <a:solidFill>
                  <a:schemeClr val="bg1"/>
                </a:solidFill>
                <a:latin typeface="Arial" panose="020B0604020202020204" pitchFamily="34" charset="0"/>
                <a:cs typeface="Arial" panose="020B0604020202020204" pitchFamily="34" charset="0"/>
              </a:rPr>
              <a:t>up</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development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Reduces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costs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endParaRPr lang="de-DE" sz="1600" dirty="0">
              <a:solidFill>
                <a:schemeClr val="bg1"/>
              </a:solidFill>
              <a:latin typeface="Arial" panose="020B0604020202020204" pitchFamily="34" charset="0"/>
              <a:cs typeface="Arial" panose="020B0604020202020204" pitchFamily="34" charset="0"/>
            </a:endParaRPr>
          </a:p>
          <a:p>
            <a:pPr marL="0" indent="0">
              <a:buNone/>
            </a:pPr>
            <a:r>
              <a:rPr lang="en-GB" sz="1600" b="1" dirty="0">
                <a:solidFill>
                  <a:schemeClr val="bg1"/>
                </a:solidFill>
                <a:latin typeface="Arial" panose="020B0604020202020204" pitchFamily="34" charset="0"/>
                <a:cs typeface="Arial" panose="020B0604020202020204" pitchFamily="34" charset="0"/>
              </a:rPr>
              <a:t>Things we have to keep in mind:</a:t>
            </a:r>
          </a:p>
          <a:p>
            <a:pPr marL="0" indent="0">
              <a:buNone/>
            </a:pPr>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Even when you start with API-first writing a spec file first before writing any code, and then you write or generate the code, you eventually end up generating the spec from the code. This happens because over time when the code base matures it grows and evolves in different ways and often manipulating the spec manually becomes difficult, tedious and time-consuming. Moving the code-to-spec </a:t>
            </a:r>
            <a:r>
              <a:rPr lang="en-GB" sz="1600" dirty="0" err="1">
                <a:solidFill>
                  <a:schemeClr val="bg1"/>
                </a:solidFill>
                <a:latin typeface="Arial" panose="020B0604020202020204" pitchFamily="34" charset="0"/>
                <a:cs typeface="Arial" panose="020B0604020202020204" pitchFamily="34" charset="0"/>
              </a:rPr>
              <a:t>genration</a:t>
            </a:r>
            <a:r>
              <a:rPr lang="en-GB" sz="1600" dirty="0">
                <a:solidFill>
                  <a:schemeClr val="bg1"/>
                </a:solidFill>
                <a:latin typeface="Arial" panose="020B0604020202020204" pitchFamily="34" charset="0"/>
                <a:cs typeface="Arial" panose="020B0604020202020204" pitchFamily="34" charset="0"/>
              </a:rPr>
              <a:t> is the natural progression of an API First project in it's lifecycle.</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tools are getting better, but still need more development at least when it comes to Java.</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They work for simple use cases, but become unusable for more complex scenarios.</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Most of them are open source, so any contributions from the community are welcome for the greater good.</a:t>
            </a:r>
          </a:p>
          <a:p>
            <a:endParaRPr lang="en-GB" sz="16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bg1"/>
                </a:solidFill>
                <a:latin typeface="Arial" panose="020B0604020202020204" pitchFamily="34" charset="0"/>
                <a:cs typeface="Arial" panose="020B0604020202020204" pitchFamily="34" charset="0"/>
              </a:rPr>
              <a:t>Try not to use Spring REST and JAX-RS in the same codebase… Please…</a:t>
            </a:r>
          </a:p>
          <a:p>
            <a:endParaRPr lang="en-GB" sz="16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46</a:t>
            </a:fld>
            <a:endParaRPr lang="en-GB"/>
          </a:p>
        </p:txBody>
      </p:sp>
    </p:spTree>
    <p:extLst>
      <p:ext uri="{BB962C8B-B14F-4D97-AF65-F5344CB8AC3E}">
        <p14:creationId xmlns:p14="http://schemas.microsoft.com/office/powerpoint/2010/main" val="29412140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CLOSING THOUGHTS</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47</a:t>
            </a:fld>
            <a:endParaRPr lang="en-GB"/>
          </a:p>
        </p:txBody>
      </p:sp>
    </p:spTree>
    <p:extLst>
      <p:ext uri="{BB962C8B-B14F-4D97-AF65-F5344CB8AC3E}">
        <p14:creationId xmlns:p14="http://schemas.microsoft.com/office/powerpoint/2010/main" val="20843650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would like to leave you with some the lyrics from the song “Everything Counts“ by Depeche Mode:</a:t>
            </a:r>
          </a:p>
          <a:p>
            <a:endParaRPr lang="en-GB" dirty="0"/>
          </a:p>
          <a:p>
            <a:r>
              <a:rPr lang="en-GB" dirty="0"/>
              <a:t>"The handshake seals the contract</a:t>
            </a:r>
          </a:p>
          <a:p>
            <a:r>
              <a:rPr lang="en-GB" dirty="0"/>
              <a:t>From the contract there’s no turning back</a:t>
            </a:r>
          </a:p>
          <a:p>
            <a:r>
              <a:rPr lang="en-GB" dirty="0"/>
              <a:t>...</a:t>
            </a:r>
          </a:p>
          <a:p>
            <a:r>
              <a:rPr lang="en-GB" dirty="0"/>
              <a:t>The holiday was fun-packed</a:t>
            </a:r>
          </a:p>
          <a:p>
            <a:r>
              <a:rPr lang="en-GB" dirty="0"/>
              <a:t>The contract, still intact</a:t>
            </a:r>
          </a:p>
          <a:p>
            <a:r>
              <a:rPr lang="en-GB" dirty="0"/>
              <a:t>…”</a:t>
            </a:r>
          </a:p>
          <a:p>
            <a:endParaRPr lang="en-GB" dirty="0"/>
          </a:p>
          <a:p>
            <a:r>
              <a:rPr lang="en-GB" dirty="0"/>
              <a:t>So, keep your contracts intact people!</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48</a:t>
            </a:fld>
            <a:endParaRPr lang="en-GB"/>
          </a:p>
        </p:txBody>
      </p:sp>
    </p:spTree>
    <p:extLst>
      <p:ext uri="{BB962C8B-B14F-4D97-AF65-F5344CB8AC3E}">
        <p14:creationId xmlns:p14="http://schemas.microsoft.com/office/powerpoint/2010/main" val="14026866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GB" dirty="0">
                <a:solidFill>
                  <a:schemeClr val="bg1"/>
                </a:solidFill>
              </a:rPr>
              <a:t>“You Give REST a Bad Name”</a:t>
            </a: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rPr>
              <a:t>“A parody of 'You Give Love a Bad Name' - about hypermedia APIs.”</a:t>
            </a:r>
          </a:p>
          <a:p>
            <a:pPr marL="0" indent="0" algn="l">
              <a:buNone/>
            </a:pPr>
            <a:r>
              <a:rPr lang="en-GB" sz="1200" dirty="0">
                <a:solidFill>
                  <a:schemeClr val="bg1"/>
                </a:solidFill>
                <a:latin typeface="Arial" panose="020B0604020202020204" pitchFamily="34" charset="0"/>
                <a:cs typeface="Arial" panose="020B0604020202020204" pitchFamily="34" charset="0"/>
              </a:rPr>
              <a:t> -Dylan Beattie</a:t>
            </a: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rPr>
              <a:t>"</a:t>
            </a:r>
            <a:r>
              <a:rPr lang="en-GB" sz="1200" dirty="0">
                <a:solidFill>
                  <a:srgbClr val="FFFF00"/>
                </a:solidFill>
                <a:latin typeface="Arial" panose="020B0604020202020204" pitchFamily="34" charset="0"/>
                <a:cs typeface="Arial" panose="020B0604020202020204" pitchFamily="34" charset="0"/>
              </a:rPr>
              <a:t>... you say it works in a restful way, then your errors come back as 200 OK... </a:t>
            </a:r>
            <a:r>
              <a:rPr lang="en-GB" sz="1200" dirty="0">
                <a:solidFill>
                  <a:schemeClr val="bg1"/>
                </a:solidFill>
                <a:latin typeface="Arial" panose="020B0604020202020204" pitchFamily="34" charset="0"/>
                <a:cs typeface="Arial" panose="020B0604020202020204" pitchFamily="34" charset="0"/>
              </a:rPr>
              <a:t>"</a:t>
            </a:r>
          </a:p>
          <a:p>
            <a:pPr marL="0" indent="0" algn="l">
              <a:buNone/>
            </a:pPr>
            <a:r>
              <a:rPr lang="en-GB" sz="1200" dirty="0">
                <a:solidFill>
                  <a:schemeClr val="bg1"/>
                </a:solidFill>
                <a:latin typeface="Arial" panose="020B0604020202020204" pitchFamily="34" charset="0"/>
                <a:cs typeface="Arial" panose="020B0604020202020204" pitchFamily="34" charset="0"/>
              </a:rPr>
              <a:t>"</a:t>
            </a:r>
            <a:r>
              <a:rPr lang="en-GB" sz="1200" dirty="0">
                <a:solidFill>
                  <a:srgbClr val="FFFF00"/>
                </a:solidFill>
                <a:latin typeface="Arial" panose="020B0604020202020204" pitchFamily="34" charset="0"/>
                <a:cs typeface="Arial" panose="020B0604020202020204" pitchFamily="34" charset="0"/>
              </a:rPr>
              <a:t>... you promised me JSON, then sent XML... </a:t>
            </a:r>
            <a:r>
              <a:rPr lang="en-GB" sz="1200" dirty="0">
                <a:solidFill>
                  <a:schemeClr val="bg1"/>
                </a:solidFill>
                <a:latin typeface="Arial" panose="020B0604020202020204" pitchFamily="34" charset="0"/>
                <a:cs typeface="Arial" panose="020B0604020202020204" pitchFamily="34" charset="0"/>
              </a:rPr>
              <a:t>"</a:t>
            </a:r>
          </a:p>
          <a:p>
            <a:pPr marL="0" indent="0" algn="l">
              <a:buNone/>
            </a:pPr>
            <a:endParaRPr lang="en-GB" sz="12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marL="0" indent="0" algn="l">
              <a:buNone/>
            </a:pPr>
            <a:r>
              <a:rPr lang="en-GB" sz="12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https://www.youtube.com/watch?v=</a:t>
            </a:r>
            <a:r>
              <a:rPr lang="en-GB" sz="1200" dirty="0">
                <a:solidFill>
                  <a:srgbClr val="FFFF0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nSKp2StlS6s</a:t>
            </a:r>
            <a:endParaRPr lang="en-GB" sz="1200" dirty="0">
              <a:solidFill>
                <a:srgbClr val="FFFF00"/>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https://youtu.be/</a:t>
            </a:r>
            <a:r>
              <a:rPr lang="en-GB" sz="1200" dirty="0">
                <a:solidFill>
                  <a:srgbClr val="FFFF0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nSKp2StlS6s?t=31</a:t>
            </a:r>
            <a:endParaRPr lang="en-GB" sz="1200" dirty="0">
              <a:solidFill>
                <a:srgbClr val="FFFF00"/>
              </a:solidFill>
              <a:latin typeface="Arial" panose="020B0604020202020204" pitchFamily="34" charset="0"/>
              <a:cs typeface="Arial" panose="020B0604020202020204" pitchFamily="34" charset="0"/>
            </a:endParaRP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endParaRPr lang="en-GB"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E01A4E1-6148-7348-8989-774682CB6A0C}" type="slidenum">
              <a:rPr lang="en-GB" smtClean="0"/>
              <a:t>49</a:t>
            </a:fld>
            <a:endParaRPr lang="en-GB"/>
          </a:p>
        </p:txBody>
      </p:sp>
    </p:spTree>
    <p:extLst>
      <p:ext uri="{BB962C8B-B14F-4D97-AF65-F5344CB8AC3E}">
        <p14:creationId xmlns:p14="http://schemas.microsoft.com/office/powerpoint/2010/main" val="3823454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came for the IPAs you are in the right place, but wrong time.</a:t>
            </a:r>
          </a:p>
          <a:p>
            <a:r>
              <a:rPr lang="en-GB" dirty="0"/>
              <a:t>APIs now, IPAs later.</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a:t>
            </a:fld>
            <a:endParaRPr lang="en-GB"/>
          </a:p>
        </p:txBody>
      </p:sp>
    </p:spTree>
    <p:extLst>
      <p:ext uri="{BB962C8B-B14F-4D97-AF65-F5344CB8AC3E}">
        <p14:creationId xmlns:p14="http://schemas.microsoft.com/office/powerpoint/2010/main" val="371347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50</a:t>
            </a:fld>
            <a:endParaRPr lang="en-GB"/>
          </a:p>
        </p:txBody>
      </p:sp>
    </p:spTree>
    <p:extLst>
      <p:ext uri="{BB962C8B-B14F-4D97-AF65-F5344CB8AC3E}">
        <p14:creationId xmlns:p14="http://schemas.microsoft.com/office/powerpoint/2010/main" val="29707416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51</a:t>
            </a:fld>
            <a:endParaRPr lang="en-GB"/>
          </a:p>
        </p:txBody>
      </p:sp>
    </p:spTree>
    <p:extLst>
      <p:ext uri="{BB962C8B-B14F-4D97-AF65-F5344CB8AC3E}">
        <p14:creationId xmlns:p14="http://schemas.microsoft.com/office/powerpoint/2010/main" val="1231875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52</a:t>
            </a:fld>
            <a:endParaRPr lang="en-GB"/>
          </a:p>
        </p:txBody>
      </p:sp>
    </p:spTree>
    <p:extLst>
      <p:ext uri="{BB962C8B-B14F-4D97-AF65-F5344CB8AC3E}">
        <p14:creationId xmlns:p14="http://schemas.microsoft.com/office/powerpoint/2010/main" val="8018953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1E01A4E1-6148-7348-8989-774682CB6A0C}" type="slidenum">
              <a:rPr lang="en-GB" smtClean="0"/>
              <a:t>53</a:t>
            </a:fld>
            <a:endParaRPr lang="en-GB"/>
          </a:p>
        </p:txBody>
      </p:sp>
    </p:spTree>
    <p:extLst>
      <p:ext uri="{BB962C8B-B14F-4D97-AF65-F5344CB8AC3E}">
        <p14:creationId xmlns:p14="http://schemas.microsoft.com/office/powerpoint/2010/main" val="5616241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start with an icebreaker question.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1" dirty="0">
                <a:solidFill>
                  <a:schemeClr val="bg1"/>
                </a:solidFill>
                <a:latin typeface="Arial" panose="020B0604020202020204" pitchFamily="34" charset="0"/>
                <a:cs typeface="Arial" panose="020B0604020202020204" pitchFamily="34" charset="0"/>
              </a:rPr>
              <a:t>Can you use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for </a:t>
            </a:r>
            <a:r>
              <a:rPr lang="en-GB" sz="1200" b="1" i="1" dirty="0" err="1">
                <a:solidFill>
                  <a:schemeClr val="bg1"/>
                </a:solidFill>
                <a:latin typeface="Arial" panose="020B0604020202020204" pitchFamily="34" charset="0"/>
                <a:cs typeface="Arial" panose="020B0604020202020204" pitchFamily="34" charset="0"/>
              </a:rPr>
              <a:t>GraphQL</a:t>
            </a:r>
            <a:r>
              <a:rPr lang="en-GB" sz="1200" b="1" i="1" dirty="0">
                <a:solidFill>
                  <a:schemeClr val="bg1"/>
                </a:solidFill>
                <a:latin typeface="Arial" panose="020B0604020202020204" pitchFamily="34" charset="0"/>
                <a:cs typeface="Arial" panose="020B0604020202020204" pitchFamily="34" charset="0"/>
              </a:rPr>
              <a:t>?</a:t>
            </a:r>
          </a:p>
          <a:p>
            <a:endParaRPr lang="en-GB" dirty="0"/>
          </a:p>
          <a:p>
            <a:r>
              <a:rPr lang="en-GB" dirty="0"/>
              <a:t>Well, the short answer is no.</a:t>
            </a:r>
          </a:p>
          <a:p>
            <a:endParaRPr lang="en-GB" dirty="0"/>
          </a:p>
          <a:p>
            <a:r>
              <a:rPr lang="en-GB" dirty="0" err="1"/>
              <a:t>GraphQL</a:t>
            </a:r>
            <a:r>
              <a:rPr lang="en-GB" dirty="0"/>
              <a:t> breaks REST standards.</a:t>
            </a:r>
          </a:p>
          <a:p>
            <a:endParaRPr lang="en-GB" dirty="0"/>
          </a:p>
          <a:p>
            <a:r>
              <a:rPr lang="en-GB" dirty="0"/>
              <a:t>Unfortunately, as of to this date to the best of my knowledge there is no standard way to show </a:t>
            </a:r>
            <a:r>
              <a:rPr lang="en-GB" dirty="0" err="1"/>
              <a:t>GraphQL</a:t>
            </a:r>
            <a:r>
              <a:rPr lang="en-GB" dirty="0"/>
              <a:t> from Swagger-UI or vice versa. </a:t>
            </a:r>
          </a:p>
          <a:p>
            <a:endParaRPr lang="en-GB" dirty="0"/>
          </a:p>
          <a:p>
            <a:r>
              <a:rPr lang="en-GB" dirty="0" err="1"/>
              <a:t>GraphQL</a:t>
            </a:r>
            <a:r>
              <a:rPr lang="en-GB" dirty="0"/>
              <a:t> APIs are usually documented through the </a:t>
            </a:r>
            <a:r>
              <a:rPr lang="en-GB" dirty="0" err="1"/>
              <a:t>GraphQL</a:t>
            </a:r>
            <a:r>
              <a:rPr lang="en-GB" dirty="0"/>
              <a:t> server itself.</a:t>
            </a:r>
          </a:p>
          <a:p>
            <a:endParaRPr lang="en-GB" dirty="0"/>
          </a:p>
          <a:p>
            <a:r>
              <a:rPr lang="en-GB" dirty="0"/>
              <a:t>Because </a:t>
            </a:r>
            <a:r>
              <a:rPr lang="en-GB" dirty="0" err="1"/>
              <a:t>GraphQL</a:t>
            </a:r>
            <a:r>
              <a:rPr lang="en-GB" dirty="0"/>
              <a:t> is competing with REST, most </a:t>
            </a:r>
            <a:r>
              <a:rPr lang="en-GB" dirty="0" err="1"/>
              <a:t>GraphQL</a:t>
            </a:r>
            <a:r>
              <a:rPr lang="en-GB" dirty="0"/>
              <a:t> vendors want developers to replace REST with </a:t>
            </a:r>
            <a:r>
              <a:rPr lang="en-GB" dirty="0" err="1"/>
              <a:t>GraphQL</a:t>
            </a:r>
            <a:r>
              <a:rPr lang="en-GB" dirty="0"/>
              <a:t>, not just use it alongside. </a:t>
            </a:r>
          </a:p>
          <a:p>
            <a:endParaRPr lang="en-GB" dirty="0"/>
          </a:p>
          <a:p>
            <a:r>
              <a:rPr lang="en-GB" dirty="0"/>
              <a:t>Hopefully, in the future the advantages and disadvantages of both will be better understood, and a more balanced view would be to use the better parts from both of them.</a:t>
            </a:r>
          </a:p>
          <a:p>
            <a:endParaRPr lang="en-GB" dirty="0"/>
          </a:p>
          <a:p>
            <a:r>
              <a:rPr lang="en-GB" dirty="0"/>
              <a:t>Here are a couple of tools you can use to translate an </a:t>
            </a:r>
            <a:r>
              <a:rPr lang="en-GB" dirty="0" err="1"/>
              <a:t>OpenAPI</a:t>
            </a:r>
            <a:r>
              <a:rPr lang="en-GB" dirty="0"/>
              <a:t> spec to a </a:t>
            </a:r>
            <a:r>
              <a:rPr lang="en-GB" dirty="0" err="1"/>
              <a:t>GraphQL</a:t>
            </a:r>
            <a:r>
              <a:rPr lang="en-GB" dirty="0"/>
              <a:t> spec document that I have come across, maybe you will find them useful.</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54</a:t>
            </a:fld>
            <a:endParaRPr lang="en-GB"/>
          </a:p>
        </p:txBody>
      </p:sp>
    </p:spTree>
    <p:extLst>
      <p:ext uri="{BB962C8B-B14F-4D97-AF65-F5344CB8AC3E}">
        <p14:creationId xmlns:p14="http://schemas.microsoft.com/office/powerpoint/2010/main" val="25122198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1E01A4E1-6148-7348-8989-774682CB6A0C}" type="slidenum">
              <a:rPr lang="en-GB" smtClean="0"/>
              <a:t>55</a:t>
            </a:fld>
            <a:endParaRPr lang="en-GB"/>
          </a:p>
        </p:txBody>
      </p:sp>
    </p:spTree>
    <p:extLst>
      <p:ext uri="{BB962C8B-B14F-4D97-AF65-F5344CB8AC3E}">
        <p14:creationId xmlns:p14="http://schemas.microsoft.com/office/powerpoint/2010/main" val="30397040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NeueLT Pro 45 Lt" panose="020B0403020202020204" pitchFamily="34" charset="0"/>
              </a:rPr>
              <a:t>THANK YOU!</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56</a:t>
            </a:fld>
            <a:endParaRPr lang="en-GB"/>
          </a:p>
        </p:txBody>
      </p:sp>
    </p:spTree>
    <p:extLst>
      <p:ext uri="{BB962C8B-B14F-4D97-AF65-F5344CB8AC3E}">
        <p14:creationId xmlns:p14="http://schemas.microsoft.com/office/powerpoint/2010/main" val="16974705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Bonus</a:t>
            </a:r>
          </a:p>
        </p:txBody>
      </p:sp>
      <p:sp>
        <p:nvSpPr>
          <p:cNvPr id="4" name="Slide Number Placeholder 3"/>
          <p:cNvSpPr>
            <a:spLocks noGrp="1"/>
          </p:cNvSpPr>
          <p:nvPr>
            <p:ph type="sldNum" sz="quarter" idx="5"/>
          </p:nvPr>
        </p:nvSpPr>
        <p:spPr/>
        <p:txBody>
          <a:bodyPr/>
          <a:lstStyle/>
          <a:p>
            <a:fld id="{1E01A4E1-6148-7348-8989-774682CB6A0C}" type="slidenum">
              <a:rPr lang="en-GB" smtClean="0"/>
              <a:t>58</a:t>
            </a:fld>
            <a:endParaRPr lang="en-GB"/>
          </a:p>
        </p:txBody>
      </p:sp>
    </p:spTree>
    <p:extLst>
      <p:ext uri="{BB962C8B-B14F-4D97-AF65-F5344CB8AC3E}">
        <p14:creationId xmlns:p14="http://schemas.microsoft.com/office/powerpoint/2010/main" val="24024505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NeueLT Pro 45 Lt" panose="020B0403020202020204" pitchFamily="34" charset="0"/>
              </a:rPr>
              <a:t>OPENAPI + QUARKUS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59</a:t>
            </a:fld>
            <a:endParaRPr lang="en-GB"/>
          </a:p>
        </p:txBody>
      </p:sp>
    </p:spTree>
    <p:extLst>
      <p:ext uri="{BB962C8B-B14F-4D97-AF65-F5344CB8AC3E}">
        <p14:creationId xmlns:p14="http://schemas.microsoft.com/office/powerpoint/2010/main" val="32156445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liked what you saw and want to work with this and other cool tech we have,</a:t>
            </a:r>
          </a:p>
          <a:p>
            <a:r>
              <a:rPr lang="en-GB" dirty="0"/>
              <a:t>please checkout our websites and talk to our </a:t>
            </a:r>
            <a:r>
              <a:rPr lang="en-GB" dirty="0" err="1"/>
              <a:t>HRs.</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60</a:t>
            </a:fld>
            <a:endParaRPr lang="en-GB"/>
          </a:p>
        </p:txBody>
      </p:sp>
    </p:spTree>
    <p:extLst>
      <p:ext uri="{BB962C8B-B14F-4D97-AF65-F5344CB8AC3E}">
        <p14:creationId xmlns:p14="http://schemas.microsoft.com/office/powerpoint/2010/main" val="2589765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a small disclosure.</a:t>
            </a:r>
          </a:p>
          <a:p>
            <a:r>
              <a:rPr lang="en-GB" dirty="0"/>
              <a:t>I will be using the following presenting technique I learned from the Head First books and an ex-colleague of mine, to keep your brains focused.</a:t>
            </a:r>
          </a:p>
          <a:p>
            <a:r>
              <a:rPr lang="en-GB" dirty="0"/>
              <a:t>I will randomly show you slides with wolf facts and photos throughout the presentation.</a:t>
            </a:r>
          </a:p>
          <a:p>
            <a:r>
              <a:rPr lang="en-GB" dirty="0"/>
              <a:t>This is a brain focus technique to give your brains a bit of a breather and then to bring your focus right back in.</a:t>
            </a:r>
          </a:p>
          <a:p>
            <a:r>
              <a:rPr lang="en-GB" dirty="0"/>
              <a:t>The wolf is a noble creature and is driven to extinction in many parts of the world.</a:t>
            </a:r>
          </a:p>
          <a:p>
            <a:r>
              <a:rPr lang="en-GB" dirty="0"/>
              <a:t>And I personally have done a donation to the </a:t>
            </a:r>
            <a:r>
              <a:rPr lang="en-GB" dirty="0" err="1"/>
              <a:t>Euronatur</a:t>
            </a:r>
            <a:r>
              <a:rPr lang="en-GB" dirty="0"/>
              <a:t> German charity as one of its doings is protecting wolves in Europe.</a:t>
            </a:r>
          </a:p>
          <a:p>
            <a:r>
              <a:rPr lang="en-GB" dirty="0"/>
              <a:t>When I donate to charities I tend not to stick to just any particular one, and since I am using wolves in this presentation I chose this one. And I have donated each time I have presented a version of this talk.</a:t>
            </a:r>
          </a:p>
          <a:p>
            <a:r>
              <a:rPr lang="en-GB" dirty="0"/>
              <a:t>Let’s get started.</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a:t>
            </a:fld>
            <a:endParaRPr lang="en-GB"/>
          </a:p>
        </p:txBody>
      </p:sp>
    </p:spTree>
    <p:extLst>
      <p:ext uri="{BB962C8B-B14F-4D97-AF65-F5344CB8AC3E}">
        <p14:creationId xmlns:p14="http://schemas.microsoft.com/office/powerpoint/2010/main" val="23128002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It’s all in the howl</a:t>
            </a:r>
          </a:p>
          <a:p>
            <a:endParaRPr lang="en-GB" dirty="0"/>
          </a:p>
          <a:p>
            <a:r>
              <a:rPr lang="en-GB" dirty="0"/>
              <a:t>Wolves do howl at night, and these soulful calls have nothing to do with the moon. Their penetrating, hauntingly beautiful howl is a primary communication tool, both between lone wolves and their pack, as well as between packs.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61</a:t>
            </a:fld>
            <a:endParaRPr lang="en-GB"/>
          </a:p>
        </p:txBody>
      </p:sp>
    </p:spTree>
    <p:extLst>
      <p:ext uri="{BB962C8B-B14F-4D97-AF65-F5344CB8AC3E}">
        <p14:creationId xmlns:p14="http://schemas.microsoft.com/office/powerpoint/2010/main" val="18429725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NeueLT Pro 45 Lt" panose="020B0403020202020204" pitchFamily="34" charset="0"/>
              </a:rPr>
              <a:t>THANK YOU!</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62</a:t>
            </a:fld>
            <a:endParaRPr lang="en-GB"/>
          </a:p>
        </p:txBody>
      </p:sp>
    </p:spTree>
    <p:extLst>
      <p:ext uri="{BB962C8B-B14F-4D97-AF65-F5344CB8AC3E}">
        <p14:creationId xmlns:p14="http://schemas.microsoft.com/office/powerpoint/2010/main" val="2386673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an introduction to the basics of APIs please see some of the previous versions of this talk available in those links.</a:t>
            </a:r>
          </a:p>
          <a:p>
            <a:r>
              <a:rPr lang="en-GB" dirty="0"/>
              <a:t>This version is a follow up and therefore a more advanced one.</a:t>
            </a:r>
          </a:p>
          <a:p>
            <a:endParaRPr lang="en-GB" dirty="0"/>
          </a:p>
          <a:p>
            <a:r>
              <a:rPr lang="en-GB" dirty="0"/>
              <a:t>To get the basic idea you can always think of the familiar restaurant example.</a:t>
            </a:r>
          </a:p>
          <a:p>
            <a:endParaRPr lang="en-GB" dirty="0"/>
          </a:p>
          <a:p>
            <a:r>
              <a:rPr lang="en-GB" dirty="0"/>
              <a:t>The backend server is the kitchen, the frontend is the restaurant which you use as a client, and the waiters are the APIs which take your request order to the kitchen server and then bring back your response which is your food.</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7</a:t>
            </a:fld>
            <a:endParaRPr lang="en-GB"/>
          </a:p>
        </p:txBody>
      </p:sp>
    </p:spTree>
    <p:extLst>
      <p:ext uri="{BB962C8B-B14F-4D97-AF65-F5344CB8AC3E}">
        <p14:creationId xmlns:p14="http://schemas.microsoft.com/office/powerpoint/2010/main" val="1071840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building software there are several approaches you can take.</a:t>
            </a:r>
          </a:p>
          <a:p>
            <a:r>
              <a:rPr lang="en-GB" dirty="0"/>
              <a:t>So, let‘s discuss at a high-level - Design First vs. Code First</a:t>
            </a:r>
          </a:p>
          <a:p>
            <a:r>
              <a:rPr lang="en-GB" dirty="0"/>
              <a:t>There are pros and cons with both, and in the end, choosing the right approach boils down to your immediate technological and strategic needs.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8</a:t>
            </a:fld>
            <a:endParaRPr lang="en-GB"/>
          </a:p>
        </p:txBody>
      </p:sp>
    </p:spTree>
    <p:extLst>
      <p:ext uri="{BB962C8B-B14F-4D97-AF65-F5344CB8AC3E}">
        <p14:creationId xmlns:p14="http://schemas.microsoft.com/office/powerpoint/2010/main" val="4029657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First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9</a:t>
            </a:fld>
            <a:endParaRPr lang="en-GB"/>
          </a:p>
        </p:txBody>
      </p:sp>
    </p:spTree>
    <p:extLst>
      <p:ext uri="{BB962C8B-B14F-4D97-AF65-F5344CB8AC3E}">
        <p14:creationId xmlns:p14="http://schemas.microsoft.com/office/powerpoint/2010/main" val="4153397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94BD281-9968-9143-843D-70FB06FD9467}" type="datetimeFigureOut">
              <a:rPr lang="en-GB" smtClean="0"/>
              <a:t>07/05/2023</a:t>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115908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07/05/2023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049141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07/05/2023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092620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07/05/2023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0372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07/05/2023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755485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4BD281-9968-9143-843D-70FB06FD9467}" type="datetimeFigureOut">
              <a:rPr lang="en-GB" smtClean="0"/>
              <a:t>07/05/2023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422255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4BD281-9968-9143-843D-70FB06FD9467}" type="datetimeFigureOut">
              <a:rPr lang="en-GB" smtClean="0"/>
              <a:t>07/05/2023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267532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07/05/2023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550875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07/05/2023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881478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07/05/2023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187967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4BD281-9968-9143-843D-70FB06FD9467}" type="datetimeFigureOut">
              <a:rPr lang="en-GB" smtClean="0"/>
              <a:t>07/05/2023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323579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4BD281-9968-9143-843D-70FB06FD9467}" type="datetimeFigureOut">
              <a:rPr lang="en-GB" smtClean="0"/>
              <a:t>07/05/2023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506729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4BD281-9968-9143-843D-70FB06FD9467}" type="datetimeFigureOut">
              <a:rPr lang="en-GB" smtClean="0"/>
              <a:t>07/05/2023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777040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4BD281-9968-9143-843D-70FB06FD9467}" type="datetimeFigureOut">
              <a:rPr lang="en-GB" smtClean="0"/>
              <a:t>07/05/2023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941106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4BD281-9968-9143-843D-70FB06FD9467}" type="datetimeFigureOut">
              <a:rPr lang="en-GB" smtClean="0"/>
              <a:t>07/05/2023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946196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07/05/2023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180995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07/05/2023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104622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4BD281-9968-9143-843D-70FB06FD9467}" type="datetimeFigureOut">
              <a:rPr lang="en-GB" smtClean="0"/>
              <a:t>07/05/2023</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5DB33BC-6D54-1244-8545-F11BD259656D}" type="slidenum">
              <a:rPr lang="en-GB" smtClean="0"/>
              <a:t>‹#›</a:t>
            </a:fld>
            <a:endParaRPr lang="en-GB"/>
          </a:p>
        </p:txBody>
      </p:sp>
    </p:spTree>
    <p:extLst>
      <p:ext uri="{BB962C8B-B14F-4D97-AF65-F5344CB8AC3E}">
        <p14:creationId xmlns:p14="http://schemas.microsoft.com/office/powerpoint/2010/main" val="1795391108"/>
      </p:ext>
    </p:extLst>
  </p:cSld>
  <p:clrMap bg1="dk1" tx1="lt1" bg2="dk2" tx2="lt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 id="2147484291" r:id="rId12"/>
    <p:sldLayoutId id="2147484292" r:id="rId13"/>
    <p:sldLayoutId id="2147484293" r:id="rId14"/>
    <p:sldLayoutId id="2147484294" r:id="rId15"/>
    <p:sldLayoutId id="2147484295" r:id="rId16"/>
    <p:sldLayoutId id="214748429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sv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hyperlink" Target="https://github.com/atkuzmanov" TargetMode="External"/><Relationship Id="rId12"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hyperlink" Target="https://atkuzmanov.wordpress.com/" TargetMode="External"/><Relationship Id="rId5" Type="http://schemas.openxmlformats.org/officeDocument/2006/relationships/image" Target="../media/image6.png"/><Relationship Id="rId10" Type="http://schemas.openxmlformats.org/officeDocument/2006/relationships/hyperlink" Target="https://linktr.ee/atkuzmanov" TargetMode="External"/><Relationship Id="rId4" Type="http://schemas.openxmlformats.org/officeDocument/2006/relationships/image" Target="../media/image5.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1.png"/><Relationship Id="rId7" Type="http://schemas.openxmlformats.org/officeDocument/2006/relationships/image" Target="../media/image18.sv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42.svg"/><Relationship Id="rId9"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8.sv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hyperlink" Target="https://www.npmjs.com/package/express-openapi-validator"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3.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hyperlink" Target="https://www.youtube.com/watch?v=KGgqdpDWh0I" TargetMode="External"/><Relationship Id="rId13" Type="http://schemas.openxmlformats.org/officeDocument/2006/relationships/image" Target="../media/image64.png"/><Relationship Id="rId3" Type="http://schemas.openxmlformats.org/officeDocument/2006/relationships/image" Target="../media/image21.png"/><Relationship Id="rId7" Type="http://schemas.openxmlformats.org/officeDocument/2006/relationships/image" Target="../media/image20.svg"/><Relationship Id="rId12" Type="http://schemas.openxmlformats.org/officeDocument/2006/relationships/hyperlink" Target="https://github.com/atkuzmanov/openapi-demo-2022"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hyperlink" Target="https://youtu.be/0AvPftcZvWY" TargetMode="External"/><Relationship Id="rId5" Type="http://schemas.openxmlformats.org/officeDocument/2006/relationships/image" Target="../media/image18.svg"/><Relationship Id="rId15" Type="http://schemas.openxmlformats.org/officeDocument/2006/relationships/image" Target="../media/image66.png"/><Relationship Id="rId10" Type="http://schemas.openxmlformats.org/officeDocument/2006/relationships/hyperlink" Target="https://www.youtube.com/watch?v=0AvPftcZvWY" TargetMode="External"/><Relationship Id="rId4" Type="http://schemas.openxmlformats.org/officeDocument/2006/relationships/image" Target="../media/image17.png"/><Relationship Id="rId9" Type="http://schemas.openxmlformats.org/officeDocument/2006/relationships/hyperlink" Target="https://youtu.be/KGgqdpDWh0I" TargetMode="External"/><Relationship Id="rId14" Type="http://schemas.openxmlformats.org/officeDocument/2006/relationships/image" Target="../media/image65.png"/></Relationships>
</file>

<file path=ppt/slides/_rels/slide39.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hyperlink" Target="https://github.com/atkuzmanov/openapi-demo-2022" TargetMode="External"/><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hyperlink" Target="https://en.wikipedia.org/wiki/Everything_Counts" TargetMode="External"/><Relationship Id="rId3" Type="http://schemas.openxmlformats.org/officeDocument/2006/relationships/image" Target="../media/image75.png"/><Relationship Id="rId7" Type="http://schemas.openxmlformats.org/officeDocument/2006/relationships/hyperlink" Target="https://www.youtube.com/watch?v=1t-gK-9EIq4"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hyperlink" Target="https://www.depechemode.de/lyrics/everything-counts-2/" TargetMode="External"/><Relationship Id="rId5" Type="http://schemas.openxmlformats.org/officeDocument/2006/relationships/image" Target="../media/image21.png"/><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8" Type="http://schemas.openxmlformats.org/officeDocument/2006/relationships/hyperlink" Target="https://twitter.com/dylanbeattie" TargetMode="External"/><Relationship Id="rId3" Type="http://schemas.openxmlformats.org/officeDocument/2006/relationships/hyperlink" Target="https://www.youtube.com/watch?v=KGgqdpDWh0I" TargetMode="External"/><Relationship Id="rId7" Type="http://schemas.openxmlformats.org/officeDocument/2006/relationships/hyperlink" Target="https://dylanbeattie.net/" TargetMode="External"/><Relationship Id="rId12"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hyperlink" Target="https://www.youtube.com/channel/UCjJjavV8vOmu49a3vxPaWtQ" TargetMode="External"/><Relationship Id="rId11" Type="http://schemas.openxmlformats.org/officeDocument/2006/relationships/hyperlink" Target="https://en.wikipedia.org/wiki/Bon_Jovi" TargetMode="External"/><Relationship Id="rId5" Type="http://schemas.openxmlformats.org/officeDocument/2006/relationships/hyperlink" Target="https://youtu.be/nSKp2StlS6s?t=31" TargetMode="External"/><Relationship Id="rId10" Type="http://schemas.openxmlformats.org/officeDocument/2006/relationships/hyperlink" Target="https://en.wikipedia.org/wiki/You_Give_Love_a_Bad_Name" TargetMode="External"/><Relationship Id="rId4" Type="http://schemas.openxmlformats.org/officeDocument/2006/relationships/hyperlink" Target="https://www.youtube.com/watch?v=nSKp2StlS6s" TargetMode="External"/><Relationship Id="rId9" Type="http://schemas.openxmlformats.org/officeDocument/2006/relationships/hyperlink" Target="https://www.youtube.com/watch?v=KrZHPOeOxQQ"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3" Type="http://schemas.openxmlformats.org/officeDocument/2006/relationships/hyperlink" Target="https://springframework.guru/using-swagger-request-validator-to-validate-spring-cloud-contracts/" TargetMode="External"/><Relationship Id="rId18" Type="http://schemas.openxmlformats.org/officeDocument/2006/relationships/hyperlink" Target="https://medium.com/better-practices/api-first-software-development-for-modern-organizations-fdbfba9a66d3" TargetMode="External"/><Relationship Id="rId26" Type="http://schemas.openxmlformats.org/officeDocument/2006/relationships/hyperlink" Target="https://www.youtube.com/watch?v=1t-gK-9EIq4" TargetMode="External"/><Relationship Id="rId39" Type="http://schemas.openxmlformats.org/officeDocument/2006/relationships/hyperlink" Target="http://clipart-library.com/" TargetMode="External"/><Relationship Id="rId21" Type="http://schemas.openxmlformats.org/officeDocument/2006/relationships/hyperlink" Target="https://apievangelist.com/2019/07/15/what-is-an-api-contract/" TargetMode="External"/><Relationship Id="rId34" Type="http://schemas.openxmlformats.org/officeDocument/2006/relationships/hyperlink" Target="https://spring.io/trademarks" TargetMode="External"/><Relationship Id="rId42" Type="http://schemas.openxmlformats.org/officeDocument/2006/relationships/hyperlink" Target="https://en.wikipedia.org/wiki/BBC" TargetMode="External"/><Relationship Id="rId47" Type="http://schemas.openxmlformats.org/officeDocument/2006/relationships/hyperlink" Target="http://clipart-library.com/clip-art/214-2149139_engineer-clipart-construction-plan-blue-safety-icon-png.htm" TargetMode="External"/><Relationship Id="rId50" Type="http://schemas.openxmlformats.org/officeDocument/2006/relationships/hyperlink" Target="https://openclipart.org/detail/188833/document-pictogram" TargetMode="External"/><Relationship Id="rId7" Type="http://schemas.openxmlformats.org/officeDocument/2006/relationships/hyperlink" Target="https://swagger.io/blog/api-design/design-first-or-code-first-api-development/" TargetMode="External"/><Relationship Id="rId2" Type="http://schemas.openxmlformats.org/officeDocument/2006/relationships/notesSlide" Target="../notesSlides/notesSlide51.xml"/><Relationship Id="rId16" Type="http://schemas.openxmlformats.org/officeDocument/2006/relationships/hyperlink" Target="https://link.springer.com/chapter/10.1007/978-3-540-71289-3_2" TargetMode="External"/><Relationship Id="rId29" Type="http://schemas.openxmlformats.org/officeDocument/2006/relationships/hyperlink" Target="https://www.npmjs.com/package/express-openapi-validate" TargetMode="External"/><Relationship Id="rId11" Type="http://schemas.openxmlformats.org/officeDocument/2006/relationships/hyperlink" Target="https://www.atlassian.com/blog/technology/spec-first-api-development" TargetMode="External"/><Relationship Id="rId24" Type="http://schemas.openxmlformats.org/officeDocument/2006/relationships/hyperlink" Target="https://smartbear.com/blog/embracing-an-api-design-first-approach/" TargetMode="External"/><Relationship Id="rId32" Type="http://schemas.openxmlformats.org/officeDocument/2006/relationships/hyperlink" Target="https://en.wikipedia.org/wiki/TypeScript#/media/File:Typescript_logo_2020.svg" TargetMode="External"/><Relationship Id="rId37" Type="http://schemas.openxmlformats.org/officeDocument/2006/relationships/hyperlink" Target="https://www.teepublic.com/de/t-shirt/12045954-i-turn-ipa-into-api-coding" TargetMode="External"/><Relationship Id="rId40" Type="http://schemas.openxmlformats.org/officeDocument/2006/relationships/hyperlink" Target="https://openclipart.org/detail/104323/integrated-development-environment" TargetMode="External"/><Relationship Id="rId45" Type="http://schemas.openxmlformats.org/officeDocument/2006/relationships/hyperlink" Target="https://www.docker.com/company/newsroom/media-resources" TargetMode="External"/><Relationship Id="rId53" Type="http://schemas.openxmlformats.org/officeDocument/2006/relationships/image" Target="../media/image78.png"/><Relationship Id="rId5" Type="http://schemas.openxmlformats.org/officeDocument/2006/relationships/hyperlink" Target="https://swagger.io/resources/articles/adopting-an-api-first-approach/" TargetMode="External"/><Relationship Id="rId10" Type="http://schemas.openxmlformats.org/officeDocument/2006/relationships/hyperlink" Target="https://pactflow.io/blog/why-contract-testing/?utm_source=ossdocs&amp;utm_campaign=convince_me_what_is" TargetMode="External"/><Relationship Id="rId19" Type="http://schemas.openxmlformats.org/officeDocument/2006/relationships/hyperlink" Target="https://xkcd.com/1172/" TargetMode="External"/><Relationship Id="rId31" Type="http://schemas.openxmlformats.org/officeDocument/2006/relationships/hyperlink" Target="https://de.wikipedia.org/wiki/Datei:Java-Logo.svg" TargetMode="External"/><Relationship Id="rId44" Type="http://schemas.openxmlformats.org/officeDocument/2006/relationships/hyperlink" Target="http://clipart-library.com/clipart/377169.htm" TargetMode="External"/><Relationship Id="rId52" Type="http://schemas.openxmlformats.org/officeDocument/2006/relationships/hyperlink" Target="https://pixabay.com/illustrations/group-discussion-human-personal-1962592/" TargetMode="External"/><Relationship Id="rId4" Type="http://schemas.openxmlformats.org/officeDocument/2006/relationships/hyperlink" Target="https://swagger.io/specification/" TargetMode="External"/><Relationship Id="rId9" Type="http://schemas.openxmlformats.org/officeDocument/2006/relationships/hyperlink" Target="https://docs.pact.io/faq/convinceme/" TargetMode="External"/><Relationship Id="rId14" Type="http://schemas.openxmlformats.org/officeDocument/2006/relationships/hyperlink" Target="https://springframework.guru/using-spring-cloud-contract-for-consumer-driven-contracts/" TargetMode="External"/><Relationship Id="rId22" Type="http://schemas.openxmlformats.org/officeDocument/2006/relationships/hyperlink" Target="https://apisyouwonthate.com/blog/api-design-first-vs-code-first" TargetMode="External"/><Relationship Id="rId27" Type="http://schemas.openxmlformats.org/officeDocument/2006/relationships/hyperlink" Target="https://en.wikipedia.org/wiki/Everything_Counts" TargetMode="External"/><Relationship Id="rId30" Type="http://schemas.openxmlformats.org/officeDocument/2006/relationships/hyperlink" Target="https://www.npmjs.com/package/express-openapi-validator" TargetMode="External"/><Relationship Id="rId35" Type="http://schemas.openxmlformats.org/officeDocument/2006/relationships/hyperlink" Target="https://angular.io/presskit" TargetMode="External"/><Relationship Id="rId43" Type="http://schemas.openxmlformats.org/officeDocument/2006/relationships/hyperlink" Target="https://www.twilio.com/company/brand" TargetMode="External"/><Relationship Id="rId48" Type="http://schemas.openxmlformats.org/officeDocument/2006/relationships/hyperlink" Target="http://clipart-library.com/clip-art/light-bulb-clipart-transparent-12.htm" TargetMode="External"/><Relationship Id="rId8" Type="http://schemas.openxmlformats.org/officeDocument/2006/relationships/hyperlink" Target="https://openapi-generator.tech/" TargetMode="External"/><Relationship Id="rId51" Type="http://schemas.openxmlformats.org/officeDocument/2006/relationships/hyperlink" Target="https://openclipart.org/detail/320714/man-in-business-suit" TargetMode="External"/><Relationship Id="rId3" Type="http://schemas.openxmlformats.org/officeDocument/2006/relationships/hyperlink" Target="https://swagger.io/" TargetMode="External"/><Relationship Id="rId12" Type="http://schemas.openxmlformats.org/officeDocument/2006/relationships/hyperlink" Target="https://springframework.guru/defining-spring-cloud-contracts-in-open-api/" TargetMode="External"/><Relationship Id="rId17" Type="http://schemas.openxmlformats.org/officeDocument/2006/relationships/hyperlink" Target="https://dzone.com/articles/an-api-first-development-approach-1" TargetMode="External"/><Relationship Id="rId25" Type="http://schemas.openxmlformats.org/officeDocument/2006/relationships/hyperlink" Target="https://www.depechemode.de/lyrics/everything-counts-2/" TargetMode="External"/><Relationship Id="rId33" Type="http://schemas.openxmlformats.org/officeDocument/2006/relationships/hyperlink" Target="https://commons.wikimedia.org/wiki/File:JavaScript-logo.png" TargetMode="External"/><Relationship Id="rId38" Type="http://schemas.openxmlformats.org/officeDocument/2006/relationships/hyperlink" Target="https://openclipart.org/" TargetMode="External"/><Relationship Id="rId46" Type="http://schemas.openxmlformats.org/officeDocument/2006/relationships/hyperlink" Target="https://www.mongodb.com/brand-resources" TargetMode="External"/><Relationship Id="rId20" Type="http://schemas.openxmlformats.org/officeDocument/2006/relationships/hyperlink" Target="https://openclipart.org/detail/193532/contract" TargetMode="External"/><Relationship Id="rId41" Type="http://schemas.openxmlformats.org/officeDocument/2006/relationships/hyperlink" Target="https://en.wikipedia.org/wiki/Schwarz_Gruppe" TargetMode="External"/><Relationship Id="rId54" Type="http://schemas.openxmlformats.org/officeDocument/2006/relationships/image" Target="../media/image79.png"/><Relationship Id="rId1" Type="http://schemas.openxmlformats.org/officeDocument/2006/relationships/slideLayout" Target="../slideLayouts/slideLayout1.xml"/><Relationship Id="rId6" Type="http://schemas.openxmlformats.org/officeDocument/2006/relationships/hyperlink" Target="https://swagger.io/docs/specification/about/" TargetMode="External"/><Relationship Id="rId15" Type="http://schemas.openxmlformats.org/officeDocument/2006/relationships/hyperlink" Target="https://openpracticelibrary.com/practice/contract-first-development/" TargetMode="External"/><Relationship Id="rId23" Type="http://schemas.openxmlformats.org/officeDocument/2006/relationships/hyperlink" Target="https://www.visual-paradigm.com/guide/development/code-first-vs-design-first" TargetMode="External"/><Relationship Id="rId28" Type="http://schemas.openxmlformats.org/officeDocument/2006/relationships/hyperlink" Target="https://github.com/npm/logos/blob/master/npm%20logo/npm-logo-red.png" TargetMode="External"/><Relationship Id="rId36" Type="http://schemas.openxmlformats.org/officeDocument/2006/relationships/hyperlink" Target="https://twitter.com/SmartBear/status/914901646848679937" TargetMode="External"/><Relationship Id="rId49" Type="http://schemas.openxmlformats.org/officeDocument/2006/relationships/hyperlink" Target="https://openclipart.org/detail/237988/file" TargetMode="External"/></Relationships>
</file>

<file path=ppt/slides/_rels/slide52.xml.rels><?xml version="1.0" encoding="UTF-8" standalone="yes"?>
<Relationships xmlns="http://schemas.openxmlformats.org/package/2006/relationships"><Relationship Id="rId26" Type="http://schemas.openxmlformats.org/officeDocument/2006/relationships/hyperlink" Target="https://openclipart.org/detail/276597/brain-profile-line-art" TargetMode="External"/><Relationship Id="rId21" Type="http://schemas.openxmlformats.org/officeDocument/2006/relationships/hyperlink" Target="https://www.nathab.com/blog/8-incredible-wolf-facts-everyone-should-know/" TargetMode="External"/><Relationship Id="rId34" Type="http://schemas.openxmlformats.org/officeDocument/2006/relationships/hyperlink" Target="https://openclipart.org/detail/124147/wolf-3" TargetMode="External"/><Relationship Id="rId42" Type="http://schemas.openxmlformats.org/officeDocument/2006/relationships/hyperlink" Target="https://openclipart.org/detail/13273/server" TargetMode="External"/><Relationship Id="rId47" Type="http://schemas.openxmlformats.org/officeDocument/2006/relationships/hyperlink" Target="https://github.com/graphql/graphql-playground" TargetMode="External"/><Relationship Id="rId50" Type="http://schemas.openxmlformats.org/officeDocument/2006/relationships/hyperlink" Target="https://loopback.io/openapi-to-graphql.html" TargetMode="External"/><Relationship Id="rId55" Type="http://schemas.openxmlformats.org/officeDocument/2006/relationships/hyperlink" Target="https://me-qr.com/" TargetMode="External"/><Relationship Id="rId63" Type="http://schemas.openxmlformats.org/officeDocument/2006/relationships/hyperlink" Target="https://jprime.io/" TargetMode="External"/><Relationship Id="rId7" Type="http://schemas.openxmlformats.org/officeDocument/2006/relationships/hyperlink" Target="http://clipart-library.com/clipart/lego-clipart-57.htm" TargetMode="External"/><Relationship Id="rId2" Type="http://schemas.openxmlformats.org/officeDocument/2006/relationships/notesSlide" Target="../notesSlides/notesSlide52.xml"/><Relationship Id="rId16" Type="http://schemas.openxmlformats.org/officeDocument/2006/relationships/hyperlink" Target="https://openclipart.org/detail/307282/shaking-hands-silhouette" TargetMode="External"/><Relationship Id="rId29" Type="http://schemas.openxmlformats.org/officeDocument/2006/relationships/hyperlink" Target="https://www.animalsprints.com/p/491/gray-timber-wolf-pair-canis-lupus-bozeman-area-7992771.jpg" TargetMode="External"/><Relationship Id="rId11" Type="http://schemas.openxmlformats.org/officeDocument/2006/relationships/hyperlink" Target="https://en.wikipedia.org/wiki/Swagger_(software)#/media/File:Swagger-logo.png" TargetMode="External"/><Relationship Id="rId24" Type="http://schemas.openxmlformats.org/officeDocument/2006/relationships/hyperlink" Target="https://www.factretriever.com/wolves-facts" TargetMode="External"/><Relationship Id="rId32" Type="http://schemas.openxmlformats.org/officeDocument/2006/relationships/hyperlink" Target="https://howlingforjustice.files.wordpress.com/2011/09/howling-wolf-1.jpg?w=584" TargetMode="External"/><Relationship Id="rId37" Type="http://schemas.openxmlformats.org/officeDocument/2006/relationships/hyperlink" Target="https://www.oreilly.com/library/view/head-first-java/0596009208/" TargetMode="External"/><Relationship Id="rId40" Type="http://schemas.openxmlformats.org/officeDocument/2006/relationships/hyperlink" Target="https://www.mulesoft.com/resources/api/what-is-an-api" TargetMode="External"/><Relationship Id="rId45" Type="http://schemas.openxmlformats.org/officeDocument/2006/relationships/hyperlink" Target="https://twitter.com/tompahoward/status/1458618578500874242/photo/1" TargetMode="External"/><Relationship Id="rId53" Type="http://schemas.openxmlformats.org/officeDocument/2006/relationships/hyperlink" Target="https://auth0.com/blog/the-business-value-of-api-first-design/" TargetMode="External"/><Relationship Id="rId58" Type="http://schemas.openxmlformats.org/officeDocument/2006/relationships/hyperlink" Target="https://dylanbeattie.net/" TargetMode="External"/><Relationship Id="rId66" Type="http://schemas.openxmlformats.org/officeDocument/2006/relationships/hyperlink" Target="https://i.kym-cdn.com/photos/images/newsfeed/000/517/235/23e.jpg" TargetMode="External"/><Relationship Id="rId5" Type="http://schemas.openxmlformats.org/officeDocument/2006/relationships/hyperlink" Target="https://www.openapis.org/wp-content/uploads/sites/3/2016/10/OpenAPI_Pantone.png" TargetMode="External"/><Relationship Id="rId61" Type="http://schemas.openxmlformats.org/officeDocument/2006/relationships/hyperlink" Target="https://en.wikipedia.org/wiki/You_Give_Love_a_Bad_Name" TargetMode="External"/><Relationship Id="rId19" Type="http://schemas.openxmlformats.org/officeDocument/2006/relationships/hyperlink" Target="https://www.euronatur.org/en/what-we-do/endangered-species/wolf/wolves-in-europe/" TargetMode="External"/><Relationship Id="rId14" Type="http://schemas.openxmlformats.org/officeDocument/2006/relationships/hyperlink" Target="https://openclipart.org/detail/194308/dev-minus" TargetMode="External"/><Relationship Id="rId22" Type="http://schemas.openxmlformats.org/officeDocument/2006/relationships/hyperlink" Target="https://www.treehugger.com/wolf-facts-5120321" TargetMode="External"/><Relationship Id="rId27" Type="http://schemas.openxmlformats.org/officeDocument/2006/relationships/hyperlink" Target="http://clipart-library.com/clip-art/308-3080052_freetoedit-silhouette-art-night-sky-moon-disney-wolf.htm" TargetMode="External"/><Relationship Id="rId30" Type="http://schemas.openxmlformats.org/officeDocument/2006/relationships/hyperlink" Target="https://i.pinimg.com/originals/3c/1c/3d/3c1c3d238f290b47d4fdaa054c3d9616.jpg" TargetMode="External"/><Relationship Id="rId35" Type="http://schemas.openxmlformats.org/officeDocument/2006/relationships/hyperlink" Target="https://openclipart.org/detail/26795/siamese-cat" TargetMode="External"/><Relationship Id="rId43" Type="http://schemas.openxmlformats.org/officeDocument/2006/relationships/hyperlink" Target="https://openclipart.org/detail/318251/multiple-screens" TargetMode="External"/><Relationship Id="rId48" Type="http://schemas.openxmlformats.org/officeDocument/2006/relationships/hyperlink" Target="https://github.com/IBM/openapi-to-graphql" TargetMode="External"/><Relationship Id="rId56" Type="http://schemas.openxmlformats.org/officeDocument/2006/relationships/hyperlink" Target="https://www.youtube.com/watch?v=nSKp2StlS6s" TargetMode="External"/><Relationship Id="rId64" Type="http://schemas.openxmlformats.org/officeDocument/2006/relationships/hyperlink" Target="https://i.imgflip.com/1arqp8.jpg?a467328" TargetMode="External"/><Relationship Id="rId8" Type="http://schemas.openxmlformats.org/officeDocument/2006/relationships/hyperlink" Target="https://openclipart.org/detail/237996/package" TargetMode="External"/><Relationship Id="rId51" Type="http://schemas.openxmlformats.org/officeDocument/2006/relationships/hyperlink" Target="https://en.wikipedia.org/wiki/GraphQL" TargetMode="External"/><Relationship Id="rId3" Type="http://schemas.openxmlformats.org/officeDocument/2006/relationships/image" Target="../media/image78.png"/><Relationship Id="rId12" Type="http://schemas.openxmlformats.org/officeDocument/2006/relationships/hyperlink" Target="http://clipart-library.com/clipart/agreement-cliparts_14.htm" TargetMode="External"/><Relationship Id="rId17" Type="http://schemas.openxmlformats.org/officeDocument/2006/relationships/hyperlink" Target="https://openclipart.org/detail/215760/simple-gear" TargetMode="External"/><Relationship Id="rId25" Type="http://schemas.openxmlformats.org/officeDocument/2006/relationships/hyperlink" Target="https://facts.net/nature/animals/wolf-facts/" TargetMode="External"/><Relationship Id="rId33"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38" Type="http://schemas.openxmlformats.org/officeDocument/2006/relationships/hyperlink" Target="https://www.oreilly.com/library/view/head-first-design/0596007124/" TargetMode="External"/><Relationship Id="rId46" Type="http://schemas.openxmlformats.org/officeDocument/2006/relationships/hyperlink" Target="https://stackoverflow.com/questions/63834848/how-to-document-graphql-with-swagger-openapi" TargetMode="External"/><Relationship Id="rId59" Type="http://schemas.openxmlformats.org/officeDocument/2006/relationships/hyperlink" Target="https://twitter.com/dylanbeattie" TargetMode="External"/><Relationship Id="rId20" Type="http://schemas.openxmlformats.org/officeDocument/2006/relationships/hyperlink" Target="http://www.wolfmatters.org/wolf-facts.html" TargetMode="External"/><Relationship Id="rId41" Type="http://schemas.openxmlformats.org/officeDocument/2006/relationships/hyperlink" Target="https://blog.axway.com/amplify-products/api-management/what-is-an-api" TargetMode="External"/><Relationship Id="rId54" Type="http://schemas.openxmlformats.org/officeDocument/2006/relationships/hyperlink" Target="https://stoplight.io/case-studies/wefox/" TargetMode="External"/><Relationship Id="rId62" Type="http://schemas.openxmlformats.org/officeDocument/2006/relationships/hyperlink" Target="https://en.wikipedia.org/wiki/Bon_Jovi" TargetMode="External"/><Relationship Id="rId1" Type="http://schemas.openxmlformats.org/officeDocument/2006/relationships/slideLayout" Target="../slideLayouts/slideLayout1.xml"/><Relationship Id="rId6" Type="http://schemas.openxmlformats.org/officeDocument/2006/relationships/hyperlink" Target="https://openapi-generator.tech/img/mono-logo.svg" TargetMode="External"/><Relationship Id="rId15" Type="http://schemas.openxmlformats.org/officeDocument/2006/relationships/hyperlink" Target="https://openclipart.org/detail/275842/sisyphus-overcoming-silhouette" TargetMode="External"/><Relationship Id="rId23" Type="http://schemas.openxmlformats.org/officeDocument/2006/relationships/hyperlink" Target="https://onekindplanet.org/animal/wolf-grey/" TargetMode="External"/><Relationship Id="rId28" Type="http://schemas.openxmlformats.org/officeDocument/2006/relationships/hyperlink" Target="https://www.duunddastier.de/wp-content/uploads/2018/09/Wolf_Titelthema_c_Fotolia_DUDT-3-18_Beitragsbild.jpg" TargetMode="External"/><Relationship Id="rId36" Type="http://schemas.openxmlformats.org/officeDocument/2006/relationships/hyperlink" Target="https://openclipart.org/detail/313039/german-shepherd-sketch" TargetMode="External"/><Relationship Id="rId49" Type="http://schemas.openxmlformats.org/officeDocument/2006/relationships/hyperlink" Target="https://github.com/yarax/swagger-to-graphql" TargetMode="External"/><Relationship Id="rId57" Type="http://schemas.openxmlformats.org/officeDocument/2006/relationships/hyperlink" Target="https://www.youtube.com/channel/UCjJjavV8vOmu49a3vxPaWtQ" TargetMode="External"/><Relationship Id="rId10" Type="http://schemas.openxmlformats.org/officeDocument/2006/relationships/hyperlink" Target="https://openclipart.org/detail/190964/design" TargetMode="External"/><Relationship Id="rId31" Type="http://schemas.openxmlformats.org/officeDocument/2006/relationships/hyperlink" Target="https://i.pinimg.com/736x/6d/9f/53/6d9f5334e36f1ee02c73660a8247d185.jpg" TargetMode="External"/><Relationship Id="rId44" Type="http://schemas.openxmlformats.org/officeDocument/2006/relationships/hyperlink" Target="https://media-exp1.licdn.com/dms/image/C4D22AQG_QxsuoBiHuQ/feedshare-shrink_800/0/1636456936477?e=1639612800&amp;v=beta&amp;t=EKHU4qisLTVnkM94SnZBp8SJLXAcjmAG04SInP_2VqY" TargetMode="External"/><Relationship Id="rId52" Type="http://schemas.openxmlformats.org/officeDocument/2006/relationships/hyperlink" Target="https://www.akana.com/blog/api-first" TargetMode="External"/><Relationship Id="rId60" Type="http://schemas.openxmlformats.org/officeDocument/2006/relationships/hyperlink" Target="https://www.youtube.com/watch?v=KrZHPOeOxQQ" TargetMode="External"/><Relationship Id="rId65" Type="http://schemas.openxmlformats.org/officeDocument/2006/relationships/hyperlink" Target="https://principles.schwarz/press-releases/one-direction/questions/api_first/" TargetMode="External"/><Relationship Id="rId4" Type="http://schemas.openxmlformats.org/officeDocument/2006/relationships/image" Target="../media/image79.png"/><Relationship Id="rId9" Type="http://schemas.openxmlformats.org/officeDocument/2006/relationships/hyperlink" Target="https://openclipart.org/detail/188650/search-ideogram" TargetMode="External"/><Relationship Id="rId13" Type="http://schemas.openxmlformats.org/officeDocument/2006/relationships/hyperlink" Target="https://openclipart.org/detail/250266/cruz" TargetMode="External"/><Relationship Id="rId18" Type="http://schemas.openxmlformats.org/officeDocument/2006/relationships/hyperlink" Target="https://openclipart.org/detail/305632/beer-and-barley" TargetMode="External"/><Relationship Id="rId39" Type="http://schemas.openxmlformats.org/officeDocument/2006/relationships/hyperlink" Target="https://en.wikipedia.org/wiki/API"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hyperlink" Target="https://github.com/graphql/graphql-playground" TargetMode="External"/><Relationship Id="rId3" Type="http://schemas.openxmlformats.org/officeDocument/2006/relationships/image" Target="../media/image78.png"/><Relationship Id="rId7" Type="http://schemas.openxmlformats.org/officeDocument/2006/relationships/image" Target="../media/image82.sv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81.png"/><Relationship Id="rId11" Type="http://schemas.openxmlformats.org/officeDocument/2006/relationships/hyperlink" Target="https://loopback.io/openapi-to-graphql.html" TargetMode="External"/><Relationship Id="rId5" Type="http://schemas.openxmlformats.org/officeDocument/2006/relationships/image" Target="../media/image43.png"/><Relationship Id="rId10" Type="http://schemas.openxmlformats.org/officeDocument/2006/relationships/hyperlink" Target="https://github.com/yarax/swagger-to-graphql" TargetMode="External"/><Relationship Id="rId4" Type="http://schemas.openxmlformats.org/officeDocument/2006/relationships/image" Target="../media/image80.jpeg"/><Relationship Id="rId9" Type="http://schemas.openxmlformats.org/officeDocument/2006/relationships/hyperlink" Target="https://github.com/IBM/openapi-to-graphql"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hyperlink" Target="https://www.euronatur.org/en/what-we-do/endangered-species/wolf/wolves-in-europ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hyperlink" Target="https://bg.it.schwarz/career" TargetMode="External"/><Relationship Id="rId4" Type="http://schemas.openxmlformats.org/officeDocument/2006/relationships/hyperlink" Target="https://bg.it.schwarz/"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85.jp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C5F6E63-7AA1-CF26-E4A1-090BF34ABE35}"/>
              </a:ext>
            </a:extLst>
          </p:cNvPr>
          <p:cNvSpPr txBox="1">
            <a:spLocks/>
          </p:cNvSpPr>
          <p:nvPr/>
        </p:nvSpPr>
        <p:spPr>
          <a:xfrm>
            <a:off x="351970" y="2075957"/>
            <a:ext cx="5576546" cy="2387600"/>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Arial" panose="020B0604020202020204" pitchFamily="34" charset="0"/>
                <a:cs typeface="Arial" panose="020B0604020202020204" pitchFamily="34" charset="0"/>
              </a:rPr>
              <a:t>API-first!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Contract-first! </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Make API development great again! v2.0</a:t>
            </a:r>
            <a:endParaRPr lang="bg-BG" b="1" dirty="0"/>
          </a:p>
        </p:txBody>
      </p:sp>
      <p:sp>
        <p:nvSpPr>
          <p:cNvPr id="13" name="Google Shape;71;p1">
            <a:extLst>
              <a:ext uri="{FF2B5EF4-FFF2-40B4-BE49-F238E27FC236}">
                <a16:creationId xmlns:a16="http://schemas.microsoft.com/office/drawing/2014/main" id="{BED45112-879F-165A-5899-03D62FDC3BE4}"/>
              </a:ext>
            </a:extLst>
          </p:cNvPr>
          <p:cNvSpPr txBox="1">
            <a:spLocks/>
          </p:cNvSpPr>
          <p:nvPr/>
        </p:nvSpPr>
        <p:spPr>
          <a:xfrm>
            <a:off x="9511903" y="5680833"/>
            <a:ext cx="2455765" cy="496052"/>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t>Atanas L. </a:t>
            </a:r>
            <a:r>
              <a:rPr lang="en-GB" sz="2000" b="1" dirty="0" err="1"/>
              <a:t>Kuzmanov</a:t>
            </a:r>
            <a:endParaRPr lang="en-GB" sz="2000" b="1" dirty="0"/>
          </a:p>
        </p:txBody>
      </p:sp>
      <p:sp>
        <p:nvSpPr>
          <p:cNvPr id="14" name="Google Shape;73;p1">
            <a:extLst>
              <a:ext uri="{FF2B5EF4-FFF2-40B4-BE49-F238E27FC236}">
                <a16:creationId xmlns:a16="http://schemas.microsoft.com/office/drawing/2014/main" id="{DB38AD2D-8AD8-5EDA-D93F-3DEA3E77D1AD}"/>
              </a:ext>
            </a:extLst>
          </p:cNvPr>
          <p:cNvSpPr txBox="1">
            <a:spLocks/>
          </p:cNvSpPr>
          <p:nvPr/>
        </p:nvSpPr>
        <p:spPr>
          <a:xfrm>
            <a:off x="9511903" y="6056611"/>
            <a:ext cx="2455765" cy="496051"/>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chemeClr val="bg1"/>
                </a:solidFill>
              </a:rPr>
              <a:t>Senior Software Engineer</a:t>
            </a:r>
          </a:p>
        </p:txBody>
      </p:sp>
      <p:sp>
        <p:nvSpPr>
          <p:cNvPr id="15" name="Title 1">
            <a:extLst>
              <a:ext uri="{FF2B5EF4-FFF2-40B4-BE49-F238E27FC236}">
                <a16:creationId xmlns:a16="http://schemas.microsoft.com/office/drawing/2014/main" id="{FFA13407-E23D-6ACD-8041-CA541612763E}"/>
              </a:ext>
            </a:extLst>
          </p:cNvPr>
          <p:cNvSpPr txBox="1">
            <a:spLocks/>
          </p:cNvSpPr>
          <p:nvPr/>
        </p:nvSpPr>
        <p:spPr>
          <a:xfrm>
            <a:off x="7627636" y="4621712"/>
            <a:ext cx="2036811" cy="68334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b="1" dirty="0">
                <a:solidFill>
                  <a:srgbClr val="1378B4"/>
                </a:solidFill>
              </a:rPr>
              <a:t>20</a:t>
            </a:r>
            <a:r>
              <a:rPr lang="en-GB" sz="4800" b="1" dirty="0">
                <a:solidFill>
                  <a:srgbClr val="FF8600"/>
                </a:solidFill>
              </a:rPr>
              <a:t>23</a:t>
            </a:r>
            <a:endParaRPr lang="bg-BG" sz="4800" b="1" dirty="0">
              <a:solidFill>
                <a:srgbClr val="FF8600"/>
              </a:solidFill>
            </a:endParaRPr>
          </a:p>
        </p:txBody>
      </p:sp>
      <p:pic>
        <p:nvPicPr>
          <p:cNvPr id="16" name="Picture 15" descr="Logo&#10;&#10;Description automatically generated">
            <a:extLst>
              <a:ext uri="{FF2B5EF4-FFF2-40B4-BE49-F238E27FC236}">
                <a16:creationId xmlns:a16="http://schemas.microsoft.com/office/drawing/2014/main" id="{C9D38CF6-EC14-A71B-F95A-79A56D0E7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9246" y="1023558"/>
            <a:ext cx="3787849" cy="3787849"/>
          </a:xfrm>
          <a:prstGeom prst="rect">
            <a:avLst/>
          </a:prstGeom>
        </p:spPr>
      </p:pic>
    </p:spTree>
    <p:extLst>
      <p:ext uri="{BB962C8B-B14F-4D97-AF65-F5344CB8AC3E}">
        <p14:creationId xmlns:p14="http://schemas.microsoft.com/office/powerpoint/2010/main" val="829621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8F07-3505-6FEE-EE02-028C981B1BEF}"/>
              </a:ext>
            </a:extLst>
          </p:cNvPr>
          <p:cNvSpPr txBox="1">
            <a:spLocks/>
          </p:cNvSpPr>
          <p:nvPr/>
        </p:nvSpPr>
        <p:spPr>
          <a:xfrm>
            <a:off x="2291379" y="31754"/>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WHEN THE CODE COMES FIRST</a:t>
            </a:r>
            <a:endParaRPr lang="bg-BG" dirty="0"/>
          </a:p>
        </p:txBody>
      </p:sp>
      <p:sp>
        <p:nvSpPr>
          <p:cNvPr id="3" name="TextBox 2">
            <a:extLst>
              <a:ext uri="{FF2B5EF4-FFF2-40B4-BE49-F238E27FC236}">
                <a16:creationId xmlns:a16="http://schemas.microsoft.com/office/drawing/2014/main" id="{F0A39805-819B-BC70-E3B1-ADC5D6955181}"/>
              </a:ext>
            </a:extLst>
          </p:cNvPr>
          <p:cNvSpPr txBox="1"/>
          <p:nvPr/>
        </p:nvSpPr>
        <p:spPr bwMode="gray">
          <a:xfrm flipH="1">
            <a:off x="3668940" y="2608443"/>
            <a:ext cx="45719" cy="45719"/>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solidFill>
                <a:srgbClr val="3B0043"/>
              </a:solidFill>
            </a:endParaRPr>
          </a:p>
        </p:txBody>
      </p:sp>
      <p:pic>
        <p:nvPicPr>
          <p:cNvPr id="4" name="Picture 3">
            <a:extLst>
              <a:ext uri="{FF2B5EF4-FFF2-40B4-BE49-F238E27FC236}">
                <a16:creationId xmlns:a16="http://schemas.microsoft.com/office/drawing/2014/main" id="{3273DFA1-F0FC-8896-F0E1-4646DD8BCF85}"/>
              </a:ext>
            </a:extLst>
          </p:cNvPr>
          <p:cNvPicPr>
            <a:picLocks noChangeAspect="1"/>
          </p:cNvPicPr>
          <p:nvPr/>
        </p:nvPicPr>
        <p:blipFill>
          <a:blip r:embed="rId3"/>
          <a:stretch>
            <a:fillRect/>
          </a:stretch>
        </p:blipFill>
        <p:spPr>
          <a:xfrm>
            <a:off x="3710157" y="1692768"/>
            <a:ext cx="5368316" cy="1558858"/>
          </a:xfrm>
          <a:prstGeom prst="rect">
            <a:avLst/>
          </a:prstGeom>
        </p:spPr>
      </p:pic>
      <p:pic>
        <p:nvPicPr>
          <p:cNvPr id="5" name="Picture 4">
            <a:extLst>
              <a:ext uri="{FF2B5EF4-FFF2-40B4-BE49-F238E27FC236}">
                <a16:creationId xmlns:a16="http://schemas.microsoft.com/office/drawing/2014/main" id="{25EE19DA-8597-D8A7-3683-6354AE4B7645}"/>
              </a:ext>
            </a:extLst>
          </p:cNvPr>
          <p:cNvPicPr>
            <a:picLocks noChangeAspect="1"/>
          </p:cNvPicPr>
          <p:nvPr/>
        </p:nvPicPr>
        <p:blipFill>
          <a:blip r:embed="rId4"/>
          <a:stretch>
            <a:fillRect/>
          </a:stretch>
        </p:blipFill>
        <p:spPr>
          <a:xfrm>
            <a:off x="1603818" y="3177935"/>
            <a:ext cx="8984364" cy="2937572"/>
          </a:xfrm>
          <a:prstGeom prst="rect">
            <a:avLst/>
          </a:prstGeom>
        </p:spPr>
      </p:pic>
      <p:sp>
        <p:nvSpPr>
          <p:cNvPr id="6" name="TextBox 5">
            <a:extLst>
              <a:ext uri="{FF2B5EF4-FFF2-40B4-BE49-F238E27FC236}">
                <a16:creationId xmlns:a16="http://schemas.microsoft.com/office/drawing/2014/main" id="{D497DC85-AFF1-FAEA-CB18-6F1EBA051091}"/>
              </a:ext>
            </a:extLst>
          </p:cNvPr>
          <p:cNvSpPr txBox="1"/>
          <p:nvPr/>
        </p:nvSpPr>
        <p:spPr>
          <a:xfrm>
            <a:off x="10709233" y="0"/>
            <a:ext cx="1482767" cy="553998"/>
          </a:xfrm>
          <a:prstGeom prst="rect">
            <a:avLst/>
          </a:prstGeom>
          <a:noFill/>
        </p:spPr>
        <p:txBody>
          <a:bodyPr wrap="square" rtlCol="0">
            <a:spAutoFit/>
          </a:bodyPr>
          <a:lstStyle/>
          <a:p>
            <a:pPr algn="ctr"/>
            <a:r>
              <a:rPr lang="en-GB" sz="3000" b="1" dirty="0">
                <a:solidFill>
                  <a:srgbClr val="3B0043"/>
                </a:solidFill>
              </a:rPr>
              <a:t>{Code}</a:t>
            </a:r>
          </a:p>
        </p:txBody>
      </p:sp>
    </p:spTree>
    <p:extLst>
      <p:ext uri="{BB962C8B-B14F-4D97-AF65-F5344CB8AC3E}">
        <p14:creationId xmlns:p14="http://schemas.microsoft.com/office/powerpoint/2010/main" val="353504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3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8">
            <a:extLst>
              <a:ext uri="{FF2B5EF4-FFF2-40B4-BE49-F238E27FC236}">
                <a16:creationId xmlns:a16="http://schemas.microsoft.com/office/drawing/2014/main" id="{5A8F2FA4-E340-DD99-A2BF-6764E687D6B9}"/>
              </a:ext>
            </a:extLst>
          </p:cNvPr>
          <p:cNvSpPr txBox="1">
            <a:spLocks/>
          </p:cNvSpPr>
          <p:nvPr/>
        </p:nvSpPr>
        <p:spPr bwMode="gray">
          <a:xfrm>
            <a:off x="1839599" y="1691991"/>
            <a:ext cx="8512802" cy="42078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latin typeface="Arial" panose="020B0604020202020204" pitchFamily="34" charset="0"/>
                <a:cs typeface="Arial" panose="020B0604020202020204" pitchFamily="34" charset="0"/>
              </a:rPr>
              <a:t>Code First doesn't mean leaving out the design. </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Rather it means the design is hidden away in Jira tickets, Confluence pages, text documents… napkins… and potentially lost to history…</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This can lead to several problems.</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Frustrated Users</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Building the Wrong API</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Missed Opportunities</a:t>
            </a:r>
          </a:p>
          <a:p>
            <a:endParaRPr lang="en-GB"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64AB88F-1BDF-5E19-4F8B-A63E623A08BA}"/>
              </a:ext>
            </a:extLst>
          </p:cNvPr>
          <p:cNvPicPr>
            <a:picLocks noChangeAspect="1"/>
          </p:cNvPicPr>
          <p:nvPr/>
        </p:nvPicPr>
        <p:blipFill>
          <a:blip r:embed="rId3"/>
          <a:stretch>
            <a:fillRect/>
          </a:stretch>
        </p:blipFill>
        <p:spPr>
          <a:xfrm>
            <a:off x="11602788" y="0"/>
            <a:ext cx="589212" cy="589212"/>
          </a:xfrm>
          <a:prstGeom prst="rect">
            <a:avLst/>
          </a:prstGeom>
        </p:spPr>
      </p:pic>
      <p:sp>
        <p:nvSpPr>
          <p:cNvPr id="7" name="Title 1">
            <a:extLst>
              <a:ext uri="{FF2B5EF4-FFF2-40B4-BE49-F238E27FC236}">
                <a16:creationId xmlns:a16="http://schemas.microsoft.com/office/drawing/2014/main" id="{C42B145D-F225-34A2-F893-B32B608EAFBE}"/>
              </a:ext>
            </a:extLst>
          </p:cNvPr>
          <p:cNvSpPr txBox="1">
            <a:spLocks/>
          </p:cNvSpPr>
          <p:nvPr/>
        </p:nvSpPr>
        <p:spPr>
          <a:xfrm>
            <a:off x="0" y="0"/>
            <a:ext cx="5647113" cy="1044488"/>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latin typeface="Arial" panose="020B0604020202020204" pitchFamily="34" charset="0"/>
                <a:cs typeface="Arial" panose="020B0604020202020204" pitchFamily="34" charset="0"/>
              </a:rPr>
              <a:t>CHALLENGES OF CODE FIRST APPROACH</a:t>
            </a:r>
          </a:p>
        </p:txBody>
      </p:sp>
    </p:spTree>
    <p:extLst>
      <p:ext uri="{BB962C8B-B14F-4D97-AF65-F5344CB8AC3E}">
        <p14:creationId xmlns:p14="http://schemas.microsoft.com/office/powerpoint/2010/main" val="98242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3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3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3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 calcmode="lin" valueType="num">
                                      <p:cBhvr additive="base">
                                        <p:cTn id="37" dur="3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60D3FD21-EE59-B353-61D7-4B2746D6EFEE}"/>
              </a:ext>
            </a:extLst>
          </p:cNvPr>
          <p:cNvSpPr txBox="1">
            <a:spLocks/>
          </p:cNvSpPr>
          <p:nvPr/>
        </p:nvSpPr>
        <p:spPr bwMode="gray">
          <a:xfrm>
            <a:off x="750443" y="2425017"/>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i="1" dirty="0">
                <a:latin typeface="Arial" panose="020B0604020202020204" pitchFamily="34" charset="0"/>
                <a:cs typeface="Arial" panose="020B0604020202020204" pitchFamily="34" charset="0"/>
              </a:rPr>
              <a:t>When Delivery Speed Matters</a:t>
            </a:r>
            <a:r>
              <a:rPr lang="en-GB" sz="1600" i="1" dirty="0">
                <a:latin typeface="Arial" panose="020B0604020202020204" pitchFamily="34" charset="0"/>
                <a:cs typeface="Arial" panose="020B0604020202020204" pitchFamily="34" charset="0"/>
              </a:rPr>
              <a:t> -</a:t>
            </a:r>
            <a:r>
              <a:rPr lang="en-GB" sz="1600" b="1" i="1" dirty="0">
                <a:latin typeface="Arial" panose="020B0604020202020204" pitchFamily="34" charset="0"/>
                <a:cs typeface="Arial" panose="020B0604020202020204" pitchFamily="34" charset="0"/>
              </a:rPr>
              <a:t> </a:t>
            </a:r>
            <a:r>
              <a:rPr lang="en-GB" sz="1600" dirty="0">
                <a:latin typeface="Arial" panose="020B0604020202020204" pitchFamily="34" charset="0"/>
                <a:cs typeface="Arial" panose="020B0604020202020204" pitchFamily="34" charset="0"/>
              </a:rPr>
              <a:t>Developers can start coding directly from the requirements. </a:t>
            </a:r>
          </a:p>
          <a:p>
            <a:endParaRPr lang="en-GB" sz="1600" dirty="0">
              <a:latin typeface="Arial" panose="020B0604020202020204" pitchFamily="34" charset="0"/>
              <a:cs typeface="Arial" panose="020B0604020202020204" pitchFamily="34" charset="0"/>
            </a:endParaRPr>
          </a:p>
          <a:p>
            <a:r>
              <a:rPr lang="en-GB" sz="1600" b="1" i="1" dirty="0">
                <a:latin typeface="Arial" panose="020B0604020202020204" pitchFamily="34" charset="0"/>
                <a:cs typeface="Arial" panose="020B0604020202020204" pitchFamily="34" charset="0"/>
              </a:rPr>
              <a:t>When Developing Internal APIs</a:t>
            </a:r>
            <a:r>
              <a:rPr lang="en-GB" sz="1600" i="1" dirty="0">
                <a:latin typeface="Arial" panose="020B0604020202020204" pitchFamily="34" charset="0"/>
                <a:cs typeface="Arial" panose="020B0604020202020204" pitchFamily="34" charset="0"/>
              </a:rPr>
              <a:t> -</a:t>
            </a:r>
            <a:r>
              <a:rPr lang="en-GB" sz="1600" b="1" i="1" dirty="0">
                <a:latin typeface="Arial" panose="020B0604020202020204" pitchFamily="34" charset="0"/>
                <a:cs typeface="Arial" panose="020B0604020202020204" pitchFamily="34" charset="0"/>
              </a:rPr>
              <a:t> </a:t>
            </a:r>
            <a:r>
              <a:rPr lang="en-GB" sz="160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endParaRPr lang="en-GB" sz="16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D2A0806-D87A-AE23-76A5-F3BFA9B2DF7F}"/>
              </a:ext>
            </a:extLst>
          </p:cNvPr>
          <p:cNvPicPr>
            <a:picLocks noChangeAspect="1"/>
          </p:cNvPicPr>
          <p:nvPr/>
        </p:nvPicPr>
        <p:blipFill>
          <a:blip r:embed="rId3"/>
          <a:stretch>
            <a:fillRect/>
          </a:stretch>
        </p:blipFill>
        <p:spPr>
          <a:xfrm>
            <a:off x="11594592" y="-102026"/>
            <a:ext cx="589212" cy="833159"/>
          </a:xfrm>
          <a:prstGeom prst="rect">
            <a:avLst/>
          </a:prstGeom>
        </p:spPr>
      </p:pic>
      <p:sp>
        <p:nvSpPr>
          <p:cNvPr id="4" name="Title 1">
            <a:extLst>
              <a:ext uri="{FF2B5EF4-FFF2-40B4-BE49-F238E27FC236}">
                <a16:creationId xmlns:a16="http://schemas.microsoft.com/office/drawing/2014/main" id="{AF960D09-075F-B9F1-7287-6C3A3270E64D}"/>
              </a:ext>
            </a:extLst>
          </p:cNvPr>
          <p:cNvSpPr txBox="1">
            <a:spLocks/>
          </p:cNvSpPr>
          <p:nvPr/>
        </p:nvSpPr>
        <p:spPr>
          <a:xfrm>
            <a:off x="0" y="0"/>
            <a:ext cx="5647113" cy="1044488"/>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latin typeface="Arial" panose="020B0604020202020204" pitchFamily="34" charset="0"/>
                <a:cs typeface="Arial" panose="020B0604020202020204" pitchFamily="34" charset="0"/>
              </a:rPr>
              <a:t>BENEFITS OF THE CODE FIRST APPROACH</a:t>
            </a:r>
          </a:p>
        </p:txBody>
      </p:sp>
    </p:spTree>
    <p:extLst>
      <p:ext uri="{BB962C8B-B14F-4D97-AF65-F5344CB8AC3E}">
        <p14:creationId xmlns:p14="http://schemas.microsoft.com/office/powerpoint/2010/main" val="84406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3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8CD6-2731-5037-2827-6BEFA6C78B42}"/>
              </a:ext>
            </a:extLst>
          </p:cNvPr>
          <p:cNvSpPr>
            <a:spLocks noGrp="1"/>
          </p:cNvSpPr>
          <p:nvPr>
            <p:ph type="ctrTitle"/>
          </p:nvPr>
        </p:nvSpPr>
        <p:spPr>
          <a:xfrm>
            <a:off x="1524000" y="2235200"/>
            <a:ext cx="9144000" cy="2387600"/>
          </a:xfrm>
        </p:spPr>
        <p:txBody>
          <a:bodyPr anchor="ctr" anchorCtr="0">
            <a:normAutofit/>
          </a:bodyPr>
          <a:lstStyle/>
          <a:p>
            <a:pPr algn="ctr"/>
            <a:r>
              <a:rPr lang="en-GB" dirty="0">
                <a:latin typeface="Arial" panose="020B0604020202020204" pitchFamily="34" charset="0"/>
                <a:cs typeface="Arial" panose="020B0604020202020204" pitchFamily="34" charset="0"/>
              </a:rPr>
              <a:t>DESIGN FIRST APPROACH</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API FIRST APPROACH</a:t>
            </a:r>
            <a:endParaRPr lang="bg-BG" dirty="0"/>
          </a:p>
        </p:txBody>
      </p:sp>
    </p:spTree>
    <p:extLst>
      <p:ext uri="{BB962C8B-B14F-4D97-AF65-F5344CB8AC3E}">
        <p14:creationId xmlns:p14="http://schemas.microsoft.com/office/powerpoint/2010/main" val="3210973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7B3E-C51D-318D-A6B7-C5154A9355CD}"/>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WHEN THE API COMES FIRST</a:t>
            </a:r>
            <a:endParaRPr lang="bg-BG" dirty="0"/>
          </a:p>
        </p:txBody>
      </p:sp>
      <p:pic>
        <p:nvPicPr>
          <p:cNvPr id="3" name="Picture 2">
            <a:extLst>
              <a:ext uri="{FF2B5EF4-FFF2-40B4-BE49-F238E27FC236}">
                <a16:creationId xmlns:a16="http://schemas.microsoft.com/office/drawing/2014/main" id="{B91589D5-18A2-C201-939D-411C27151489}"/>
              </a:ext>
            </a:extLst>
          </p:cNvPr>
          <p:cNvPicPr>
            <a:picLocks noChangeAspect="1"/>
          </p:cNvPicPr>
          <p:nvPr/>
        </p:nvPicPr>
        <p:blipFill>
          <a:blip r:embed="rId3"/>
          <a:stretch>
            <a:fillRect/>
          </a:stretch>
        </p:blipFill>
        <p:spPr>
          <a:xfrm>
            <a:off x="3635856" y="1188328"/>
            <a:ext cx="5656037" cy="1847706"/>
          </a:xfrm>
          <a:prstGeom prst="rect">
            <a:avLst/>
          </a:prstGeom>
        </p:spPr>
      </p:pic>
      <p:pic>
        <p:nvPicPr>
          <p:cNvPr id="4" name="Picture 3">
            <a:extLst>
              <a:ext uri="{FF2B5EF4-FFF2-40B4-BE49-F238E27FC236}">
                <a16:creationId xmlns:a16="http://schemas.microsoft.com/office/drawing/2014/main" id="{27E97085-EEB5-A831-9A62-8CD12F4963AE}"/>
              </a:ext>
            </a:extLst>
          </p:cNvPr>
          <p:cNvPicPr>
            <a:picLocks noChangeAspect="1"/>
          </p:cNvPicPr>
          <p:nvPr/>
        </p:nvPicPr>
        <p:blipFill>
          <a:blip r:embed="rId4"/>
          <a:stretch>
            <a:fillRect/>
          </a:stretch>
        </p:blipFill>
        <p:spPr>
          <a:xfrm>
            <a:off x="1550674" y="3291387"/>
            <a:ext cx="9826403" cy="3043576"/>
          </a:xfrm>
          <a:prstGeom prst="rect">
            <a:avLst/>
          </a:prstGeom>
        </p:spPr>
      </p:pic>
      <p:sp>
        <p:nvSpPr>
          <p:cNvPr id="5" name="TextBox 4">
            <a:extLst>
              <a:ext uri="{FF2B5EF4-FFF2-40B4-BE49-F238E27FC236}">
                <a16:creationId xmlns:a16="http://schemas.microsoft.com/office/drawing/2014/main" id="{7689BDF9-7A32-5F85-C534-E9165227DE38}"/>
              </a:ext>
            </a:extLst>
          </p:cNvPr>
          <p:cNvSpPr txBox="1"/>
          <p:nvPr/>
        </p:nvSpPr>
        <p:spPr>
          <a:xfrm>
            <a:off x="10817275" y="0"/>
            <a:ext cx="1374725" cy="584775"/>
          </a:xfrm>
          <a:prstGeom prst="rect">
            <a:avLst/>
          </a:prstGeom>
          <a:noFill/>
        </p:spPr>
        <p:txBody>
          <a:bodyPr wrap="square" rtlCol="0">
            <a:spAutoFit/>
          </a:bodyPr>
          <a:lstStyle/>
          <a:p>
            <a:pPr algn="ctr"/>
            <a:r>
              <a:rPr lang="en-GB" sz="3200" b="1" dirty="0">
                <a:solidFill>
                  <a:srgbClr val="3B0043"/>
                </a:solidFill>
              </a:rPr>
              <a:t>{API}</a:t>
            </a:r>
          </a:p>
        </p:txBody>
      </p:sp>
    </p:spTree>
    <p:extLst>
      <p:ext uri="{BB962C8B-B14F-4D97-AF65-F5344CB8AC3E}">
        <p14:creationId xmlns:p14="http://schemas.microsoft.com/office/powerpoint/2010/main" val="33392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2BCA5C-59A1-F540-525B-40C694423973}"/>
              </a:ext>
            </a:extLst>
          </p:cNvPr>
          <p:cNvPicPr>
            <a:picLocks noChangeAspect="1"/>
          </p:cNvPicPr>
          <p:nvPr/>
        </p:nvPicPr>
        <p:blipFill>
          <a:blip r:embed="rId3"/>
          <a:stretch>
            <a:fillRect/>
          </a:stretch>
        </p:blipFill>
        <p:spPr>
          <a:xfrm>
            <a:off x="0" y="4831445"/>
            <a:ext cx="3284529" cy="2026555"/>
          </a:xfrm>
          <a:prstGeom prst="rect">
            <a:avLst/>
          </a:prstGeom>
        </p:spPr>
      </p:pic>
      <p:sp>
        <p:nvSpPr>
          <p:cNvPr id="3" name="Textplatzhalter 8">
            <a:extLst>
              <a:ext uri="{FF2B5EF4-FFF2-40B4-BE49-F238E27FC236}">
                <a16:creationId xmlns:a16="http://schemas.microsoft.com/office/drawing/2014/main" id="{E4271B05-EE84-EF0C-BD5A-2847D77E2C9C}"/>
              </a:ext>
            </a:extLst>
          </p:cNvPr>
          <p:cNvSpPr txBox="1">
            <a:spLocks/>
          </p:cNvSpPr>
          <p:nvPr/>
        </p:nvSpPr>
        <p:spPr bwMode="gray">
          <a:xfrm>
            <a:off x="1183370" y="2472567"/>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i="1" dirty="0">
                <a:solidFill>
                  <a:schemeClr val="bg1"/>
                </a:solidFill>
                <a:latin typeface="Arial" panose="020B0604020202020204" pitchFamily="34" charset="0"/>
                <a:cs typeface="Arial" panose="020B0604020202020204" pitchFamily="34" charset="0"/>
              </a:rPr>
              <a:t>It’s hard work</a:t>
            </a:r>
            <a:r>
              <a:rPr lang="en-GB" sz="1600" i="1" dirty="0">
                <a:solidFill>
                  <a:schemeClr val="bg1"/>
                </a:solidFill>
                <a:latin typeface="Arial" panose="020B0604020202020204" pitchFamily="34" charset="0"/>
                <a:cs typeface="Arial" panose="020B0604020202020204" pitchFamily="34" charset="0"/>
              </a:rPr>
              <a:t> -</a:t>
            </a:r>
            <a:r>
              <a:rPr lang="en-GB" sz="1600" b="1" i="1"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To be honest, it takes a lot of hard work for any team to move to a Design First approach. </a:t>
            </a: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It takes commitment</a:t>
            </a:r>
            <a:r>
              <a:rPr lang="en-GB" sz="1600" i="1" dirty="0">
                <a:solidFill>
                  <a:schemeClr val="bg1"/>
                </a:solidFill>
                <a:latin typeface="Arial" panose="020B0604020202020204" pitchFamily="34" charset="0"/>
                <a:cs typeface="Arial" panose="020B0604020202020204" pitchFamily="34" charset="0"/>
              </a:rPr>
              <a:t> - </a:t>
            </a:r>
            <a:r>
              <a:rPr lang="en-GB" sz="1600" dirty="0">
                <a:solidFill>
                  <a:schemeClr val="bg1"/>
                </a:solidFill>
                <a:latin typeface="Arial" panose="020B0604020202020204" pitchFamily="34" charset="0"/>
                <a:cs typeface="Arial" panose="020B0604020202020204" pitchFamily="34" charset="0"/>
              </a:rPr>
              <a:t>Companies must be intentional no matter their size - this shift to API First doesn’t happen on its own and it doesn’t happen overnight.</a:t>
            </a:r>
          </a:p>
          <a:p>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A55287F-A889-CA71-AF34-647157747990}"/>
              </a:ext>
            </a:extLst>
          </p:cNvPr>
          <p:cNvPicPr>
            <a:picLocks noChangeAspect="1"/>
          </p:cNvPicPr>
          <p:nvPr/>
        </p:nvPicPr>
        <p:blipFill>
          <a:blip r:embed="rId4"/>
          <a:stretch>
            <a:fillRect/>
          </a:stretch>
        </p:blipFill>
        <p:spPr>
          <a:xfrm>
            <a:off x="2695317" y="5966554"/>
            <a:ext cx="589212" cy="589212"/>
          </a:xfrm>
          <a:prstGeom prst="rect">
            <a:avLst/>
          </a:prstGeom>
        </p:spPr>
      </p:pic>
      <p:sp>
        <p:nvSpPr>
          <p:cNvPr id="5" name="Oval 4">
            <a:extLst>
              <a:ext uri="{FF2B5EF4-FFF2-40B4-BE49-F238E27FC236}">
                <a16:creationId xmlns:a16="http://schemas.microsoft.com/office/drawing/2014/main" id="{7EBA59DC-30AB-08A9-8A9A-B08C6EB716E9}"/>
              </a:ext>
            </a:extLst>
          </p:cNvPr>
          <p:cNvSpPr/>
          <p:nvPr/>
        </p:nvSpPr>
        <p:spPr bwMode="gray">
          <a:xfrm>
            <a:off x="198422" y="4914092"/>
            <a:ext cx="432164" cy="392077"/>
          </a:xfrm>
          <a:prstGeom prst="ellipse">
            <a:avLst/>
          </a:prstGeom>
          <a:solidFill>
            <a:schemeClr val="tx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endParaRPr>
          </a:p>
        </p:txBody>
      </p:sp>
      <p:pic>
        <p:nvPicPr>
          <p:cNvPr id="6" name="Picture 5">
            <a:extLst>
              <a:ext uri="{FF2B5EF4-FFF2-40B4-BE49-F238E27FC236}">
                <a16:creationId xmlns:a16="http://schemas.microsoft.com/office/drawing/2014/main" id="{8B2EA5D0-2FF7-9219-E09B-347E901E2C7A}"/>
              </a:ext>
            </a:extLst>
          </p:cNvPr>
          <p:cNvPicPr>
            <a:picLocks noChangeAspect="1"/>
          </p:cNvPicPr>
          <p:nvPr/>
        </p:nvPicPr>
        <p:blipFill>
          <a:blip r:embed="rId5"/>
          <a:stretch>
            <a:fillRect/>
          </a:stretch>
        </p:blipFill>
        <p:spPr>
          <a:xfrm>
            <a:off x="147236" y="4729538"/>
            <a:ext cx="534535" cy="755845"/>
          </a:xfrm>
          <a:prstGeom prst="rect">
            <a:avLst/>
          </a:prstGeom>
        </p:spPr>
      </p:pic>
      <p:pic>
        <p:nvPicPr>
          <p:cNvPr id="7" name="Picture 6">
            <a:extLst>
              <a:ext uri="{FF2B5EF4-FFF2-40B4-BE49-F238E27FC236}">
                <a16:creationId xmlns:a16="http://schemas.microsoft.com/office/drawing/2014/main" id="{921520CB-D085-9E1C-DB6B-6F3057854CD3}"/>
              </a:ext>
            </a:extLst>
          </p:cNvPr>
          <p:cNvPicPr>
            <a:picLocks noChangeAspect="1"/>
          </p:cNvPicPr>
          <p:nvPr/>
        </p:nvPicPr>
        <p:blipFill>
          <a:blip r:embed="rId4"/>
          <a:stretch>
            <a:fillRect/>
          </a:stretch>
        </p:blipFill>
        <p:spPr>
          <a:xfrm>
            <a:off x="11602788" y="0"/>
            <a:ext cx="589212" cy="589212"/>
          </a:xfrm>
          <a:prstGeom prst="rect">
            <a:avLst/>
          </a:prstGeom>
        </p:spPr>
      </p:pic>
      <p:sp>
        <p:nvSpPr>
          <p:cNvPr id="8" name="Title 1">
            <a:extLst>
              <a:ext uri="{FF2B5EF4-FFF2-40B4-BE49-F238E27FC236}">
                <a16:creationId xmlns:a16="http://schemas.microsoft.com/office/drawing/2014/main" id="{57669A45-1A6D-6981-EC25-81998A5219C6}"/>
              </a:ext>
            </a:extLst>
          </p:cNvPr>
          <p:cNvSpPr txBox="1">
            <a:spLocks/>
          </p:cNvSpPr>
          <p:nvPr/>
        </p:nvSpPr>
        <p:spPr>
          <a:xfrm>
            <a:off x="0" y="0"/>
            <a:ext cx="5647113" cy="1044488"/>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solidFill>
                  <a:schemeClr val="bg1"/>
                </a:solidFill>
                <a:latin typeface="Arial" panose="020B0604020202020204" pitchFamily="34" charset="0"/>
                <a:cs typeface="Arial" panose="020B0604020202020204" pitchFamily="34" charset="0"/>
              </a:rPr>
              <a:t>CHALLENGES OF THE DESIGN FIRST APPROACH</a:t>
            </a:r>
          </a:p>
        </p:txBody>
      </p:sp>
    </p:spTree>
    <p:extLst>
      <p:ext uri="{BB962C8B-B14F-4D97-AF65-F5344CB8AC3E}">
        <p14:creationId xmlns:p14="http://schemas.microsoft.com/office/powerpoint/2010/main" val="224549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B650-3BC2-4880-9BDF-7588EFBCC0A0}"/>
              </a:ext>
            </a:extLst>
          </p:cNvPr>
          <p:cNvSpPr txBox="1">
            <a:spLocks/>
          </p:cNvSpPr>
          <p:nvPr/>
        </p:nvSpPr>
        <p:spPr>
          <a:xfrm>
            <a:off x="-1" y="0"/>
            <a:ext cx="10611293" cy="104448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HelveticaNeueLT Pro 45 Lt" panose="020B0403020202020204" pitchFamily="34" charset="0"/>
              </a:rPr>
              <a:t>WHY API FIRST?</a:t>
            </a:r>
          </a:p>
          <a:p>
            <a:pPr algn="l"/>
            <a:r>
              <a:rPr lang="en-US" sz="3600" dirty="0">
                <a:latin typeface="HelveticaNeueLT Pro 45 Lt" panose="020B0403020202020204" pitchFamily="34" charset="0"/>
              </a:rPr>
              <a:t>BENEFITS OF DESIGN FIRST</a:t>
            </a:r>
            <a:endParaRPr lang="bg-BG" sz="3600" dirty="0"/>
          </a:p>
        </p:txBody>
      </p:sp>
      <p:sp>
        <p:nvSpPr>
          <p:cNvPr id="3" name="Textplatzhalter 8">
            <a:extLst>
              <a:ext uri="{FF2B5EF4-FFF2-40B4-BE49-F238E27FC236}">
                <a16:creationId xmlns:a16="http://schemas.microsoft.com/office/drawing/2014/main" id="{E225DC0B-DF6D-7EFE-89F5-759B95D6A418}"/>
              </a:ext>
            </a:extLst>
          </p:cNvPr>
          <p:cNvSpPr txBox="1">
            <a:spLocks/>
          </p:cNvSpPr>
          <p:nvPr/>
        </p:nvSpPr>
        <p:spPr bwMode="gray">
          <a:xfrm>
            <a:off x="563240" y="1068614"/>
            <a:ext cx="8510422" cy="49919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a:latin typeface="Arial" panose="020B0604020202020204" pitchFamily="34" charset="0"/>
                <a:cs typeface="Arial" panose="020B0604020202020204" pitchFamily="34" charset="0"/>
              </a:rPr>
              <a:t>The API First approach gives us the following main advantages:</a:t>
            </a:r>
          </a:p>
          <a:p>
            <a:pPr marL="0" indent="0">
              <a:buNone/>
            </a:pPr>
            <a:endParaRPr lang="en-GB" sz="1600" b="1" i="1" dirty="0">
              <a:latin typeface="Arial" panose="020B0604020202020204" pitchFamily="34" charset="0"/>
              <a:cs typeface="Arial" panose="020B0604020202020204" pitchFamily="34" charset="0"/>
            </a:endParaRPr>
          </a:p>
          <a:p>
            <a:r>
              <a:rPr lang="en-GB" sz="1600" b="1" i="1" dirty="0">
                <a:latin typeface="Arial" panose="020B0604020202020204" pitchFamily="34" charset="0"/>
                <a:cs typeface="Arial" panose="020B0604020202020204" pitchFamily="34" charset="0"/>
              </a:rPr>
              <a:t>It allows early feedback from stakeholders with fast turnaround cycles.</a:t>
            </a:r>
          </a:p>
          <a:p>
            <a:pPr marL="0" indent="0">
              <a:buNone/>
            </a:pPr>
            <a:endParaRPr lang="en-GB" sz="1600" b="1" i="1" dirty="0">
              <a:latin typeface="Arial" panose="020B0604020202020204" pitchFamily="34" charset="0"/>
              <a:cs typeface="Arial" panose="020B0604020202020204" pitchFamily="34" charset="0"/>
            </a:endParaRPr>
          </a:p>
          <a:p>
            <a:r>
              <a:rPr lang="en-GB" sz="1600" b="1" i="1" dirty="0">
                <a:latin typeface="Arial" panose="020B0604020202020204" pitchFamily="34" charset="0"/>
                <a:cs typeface="Arial" panose="020B0604020202020204" pitchFamily="34" charset="0"/>
              </a:rPr>
              <a:t>It happens at a stage when changes in a project are easily doable, before a lot of time and effort is sunk into the project. </a:t>
            </a:r>
          </a:p>
          <a:p>
            <a:endParaRPr lang="en-GB" sz="1600" b="1" i="1" dirty="0">
              <a:latin typeface="Arial" panose="020B0604020202020204" pitchFamily="34" charset="0"/>
              <a:cs typeface="Arial" panose="020B0604020202020204" pitchFamily="34" charset="0"/>
            </a:endParaRPr>
          </a:p>
          <a:p>
            <a:r>
              <a:rPr lang="en-GB" sz="1600" b="1" i="1" dirty="0">
                <a:latin typeface="Arial" panose="020B0604020202020204" pitchFamily="34" charset="0"/>
                <a:cs typeface="Arial" panose="020B0604020202020204" pitchFamily="34" charset="0"/>
              </a:rPr>
              <a:t>It leads to Product-Driven APIs with better user experience and higher customer satisfaction.</a:t>
            </a:r>
          </a:p>
          <a:p>
            <a:endParaRPr lang="en-GB" sz="1600" b="1" i="1" dirty="0">
              <a:latin typeface="Arial" panose="020B0604020202020204" pitchFamily="34" charset="0"/>
              <a:cs typeface="Arial" panose="020B0604020202020204" pitchFamily="34" charset="0"/>
            </a:endParaRPr>
          </a:p>
          <a:p>
            <a:r>
              <a:rPr lang="en-GB" sz="1600" b="1" i="1" dirty="0">
                <a:latin typeface="Arial" panose="020B0604020202020204" pitchFamily="34" charset="0"/>
                <a:cs typeface="Arial" panose="020B0604020202020204" pitchFamily="34" charset="0"/>
              </a:rPr>
              <a:t>It reduces coupling and enables  working independently in parallel, provider and consumer teams.</a:t>
            </a:r>
          </a:p>
          <a:p>
            <a:endParaRPr lang="en-GB" sz="1600" b="1" i="1" dirty="0">
              <a:latin typeface="Arial" panose="020B0604020202020204" pitchFamily="34" charset="0"/>
              <a:cs typeface="Arial" panose="020B0604020202020204" pitchFamily="34" charset="0"/>
            </a:endParaRPr>
          </a:p>
          <a:p>
            <a:r>
              <a:rPr lang="en-GB" sz="1600" b="1" i="1" dirty="0">
                <a:latin typeface="Arial" panose="020B0604020202020204" pitchFamily="34" charset="0"/>
                <a:cs typeface="Arial" panose="020B0604020202020204" pitchFamily="34" charset="0"/>
              </a:rPr>
              <a:t>Single Source of Truth – The API definition can be the source of truth for Developers, DevOps and Architects.</a:t>
            </a:r>
          </a:p>
        </p:txBody>
      </p:sp>
      <p:pic>
        <p:nvPicPr>
          <p:cNvPr id="4" name="Picture 3">
            <a:extLst>
              <a:ext uri="{FF2B5EF4-FFF2-40B4-BE49-F238E27FC236}">
                <a16:creationId xmlns:a16="http://schemas.microsoft.com/office/drawing/2014/main" id="{463015C8-E903-F2AD-AFB6-B14F021283A7}"/>
              </a:ext>
            </a:extLst>
          </p:cNvPr>
          <p:cNvPicPr>
            <a:picLocks noChangeAspect="1"/>
          </p:cNvPicPr>
          <p:nvPr/>
        </p:nvPicPr>
        <p:blipFill>
          <a:blip r:embed="rId3"/>
          <a:stretch>
            <a:fillRect/>
          </a:stretch>
        </p:blipFill>
        <p:spPr>
          <a:xfrm>
            <a:off x="11602788" y="-99753"/>
            <a:ext cx="589212" cy="833159"/>
          </a:xfrm>
          <a:prstGeom prst="rect">
            <a:avLst/>
          </a:prstGeom>
        </p:spPr>
      </p:pic>
    </p:spTree>
    <p:extLst>
      <p:ext uri="{BB962C8B-B14F-4D97-AF65-F5344CB8AC3E}">
        <p14:creationId xmlns:p14="http://schemas.microsoft.com/office/powerpoint/2010/main" val="81985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3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BD20-FB01-A2E9-E63E-07F0C52A2312}"/>
              </a:ext>
            </a:extLst>
          </p:cNvPr>
          <p:cNvSpPr txBox="1">
            <a:spLocks/>
          </p:cNvSpPr>
          <p:nvPr/>
        </p:nvSpPr>
        <p:spPr>
          <a:xfrm>
            <a:off x="0" y="0"/>
            <a:ext cx="6987209"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REAL WORLD EXAMPLES</a:t>
            </a:r>
            <a:endParaRPr lang="bg-BG" dirty="0"/>
          </a:p>
        </p:txBody>
      </p:sp>
      <p:pic>
        <p:nvPicPr>
          <p:cNvPr id="3" name="Graphic 2">
            <a:extLst>
              <a:ext uri="{FF2B5EF4-FFF2-40B4-BE49-F238E27FC236}">
                <a16:creationId xmlns:a16="http://schemas.microsoft.com/office/drawing/2014/main" id="{7B5058A8-5053-D33B-B093-2260C51244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4671" y="2617693"/>
            <a:ext cx="3677769" cy="1044487"/>
          </a:xfrm>
          <a:prstGeom prst="rect">
            <a:avLst/>
          </a:prstGeom>
        </p:spPr>
      </p:pic>
      <p:pic>
        <p:nvPicPr>
          <p:cNvPr id="4" name="Picture 3">
            <a:extLst>
              <a:ext uri="{FF2B5EF4-FFF2-40B4-BE49-F238E27FC236}">
                <a16:creationId xmlns:a16="http://schemas.microsoft.com/office/drawing/2014/main" id="{41B1E674-FFA2-66A9-2B27-922D4F5762A3}"/>
              </a:ext>
            </a:extLst>
          </p:cNvPr>
          <p:cNvPicPr>
            <a:picLocks noChangeAspect="1"/>
          </p:cNvPicPr>
          <p:nvPr/>
        </p:nvPicPr>
        <p:blipFill>
          <a:blip r:embed="rId5"/>
          <a:stretch>
            <a:fillRect/>
          </a:stretch>
        </p:blipFill>
        <p:spPr>
          <a:xfrm>
            <a:off x="6096000" y="2065039"/>
            <a:ext cx="2828684" cy="2149796"/>
          </a:xfrm>
          <a:prstGeom prst="rect">
            <a:avLst/>
          </a:prstGeom>
        </p:spPr>
      </p:pic>
      <p:sp>
        <p:nvSpPr>
          <p:cNvPr id="5" name="TextBox 4">
            <a:extLst>
              <a:ext uri="{FF2B5EF4-FFF2-40B4-BE49-F238E27FC236}">
                <a16:creationId xmlns:a16="http://schemas.microsoft.com/office/drawing/2014/main" id="{E59253E0-459C-BB8D-D843-6C23AAB413FA}"/>
              </a:ext>
            </a:extLst>
          </p:cNvPr>
          <p:cNvSpPr txBox="1"/>
          <p:nvPr/>
        </p:nvSpPr>
        <p:spPr>
          <a:xfrm>
            <a:off x="10817275" y="77847"/>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54295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C767F26C-2C39-E682-04F8-E0663D0E5867}"/>
              </a:ext>
            </a:extLst>
          </p:cNvPr>
          <p:cNvSpPr txBox="1">
            <a:spLocks/>
          </p:cNvSpPr>
          <p:nvPr/>
        </p:nvSpPr>
        <p:spPr bwMode="gray">
          <a:xfrm>
            <a:off x="7601770" y="2440366"/>
            <a:ext cx="3828230" cy="30959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latin typeface="Arial" panose="020B0604020202020204" pitchFamily="34" charset="0"/>
                <a:cs typeface="Arial" panose="020B0604020202020204" pitchFamily="34" charset="0"/>
              </a:rPr>
              <a:t>True love</a:t>
            </a:r>
          </a:p>
          <a:p>
            <a:pPr>
              <a:buFont typeface="Wingdings" pitchFamily="2" charset="2"/>
              <a:buChar char="§"/>
            </a:pPr>
            <a:r>
              <a:rPr lang="en-GB" sz="160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pPr>
              <a:buFont typeface="Wingdings" pitchFamily="2" charset="2"/>
              <a:buChar char="§"/>
            </a:pPr>
            <a:r>
              <a:rPr lang="en-GB" sz="1600" dirty="0">
                <a:latin typeface="Arial" panose="020B0604020202020204" pitchFamily="34" charset="0"/>
                <a:cs typeface="Arial" panose="020B0604020202020204" pitchFamily="34" charset="0"/>
              </a:rPr>
              <a:t>They have been known to sacrifice themselves for the survival of other wolves. </a:t>
            </a:r>
          </a:p>
          <a:p>
            <a:pPr>
              <a:buFont typeface="Wingdings" pitchFamily="2" charset="2"/>
              <a:buChar char="§"/>
            </a:pPr>
            <a:r>
              <a:rPr lang="en-GB" sz="1600" dirty="0">
                <a:latin typeface="Arial" panose="020B0604020202020204" pitchFamily="34" charset="0"/>
                <a:cs typeface="Arial" panose="020B0604020202020204" pitchFamily="34" charset="0"/>
              </a:rPr>
              <a:t>So, move over Romeo and Juliet!</a:t>
            </a:r>
          </a:p>
        </p:txBody>
      </p:sp>
      <p:pic>
        <p:nvPicPr>
          <p:cNvPr id="3" name="Picture 2" descr="A couple of dogs licking each other&#10;&#10;Description automatically generated with low confidence">
            <a:extLst>
              <a:ext uri="{FF2B5EF4-FFF2-40B4-BE49-F238E27FC236}">
                <a16:creationId xmlns:a16="http://schemas.microsoft.com/office/drawing/2014/main" id="{B8B1F8AA-F378-94BE-0C1A-6CE1EA82A9FC}"/>
              </a:ext>
            </a:extLst>
          </p:cNvPr>
          <p:cNvPicPr>
            <a:picLocks noChangeAspect="1"/>
          </p:cNvPicPr>
          <p:nvPr/>
        </p:nvPicPr>
        <p:blipFill>
          <a:blip r:embed="rId3"/>
          <a:stretch>
            <a:fillRect/>
          </a:stretch>
        </p:blipFill>
        <p:spPr>
          <a:xfrm>
            <a:off x="1334764" y="1255222"/>
            <a:ext cx="2848050" cy="28480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descr="A picture containing mammal, wolf, standing&#10;&#10;Description automatically generated">
            <a:extLst>
              <a:ext uri="{FF2B5EF4-FFF2-40B4-BE49-F238E27FC236}">
                <a16:creationId xmlns:a16="http://schemas.microsoft.com/office/drawing/2014/main" id="{F8ECA4FE-E878-439E-A8A1-133FEE9554B4}"/>
              </a:ext>
            </a:extLst>
          </p:cNvPr>
          <p:cNvPicPr>
            <a:picLocks noChangeAspect="1"/>
          </p:cNvPicPr>
          <p:nvPr/>
        </p:nvPicPr>
        <p:blipFill>
          <a:blip r:embed="rId4"/>
          <a:stretch>
            <a:fillRect/>
          </a:stretch>
        </p:blipFill>
        <p:spPr>
          <a:xfrm>
            <a:off x="4248961" y="3431507"/>
            <a:ext cx="2010522" cy="30539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a:extLst>
              <a:ext uri="{FF2B5EF4-FFF2-40B4-BE49-F238E27FC236}">
                <a16:creationId xmlns:a16="http://schemas.microsoft.com/office/drawing/2014/main" id="{636BADE3-03AD-BAFB-7CF4-54CD3BB6186B}"/>
              </a:ext>
            </a:extLst>
          </p:cNvPr>
          <p:cNvPicPr>
            <a:picLocks noChangeAspect="1"/>
          </p:cNvPicPr>
          <p:nvPr/>
        </p:nvPicPr>
        <p:blipFill>
          <a:blip r:embed="rId5"/>
          <a:stretch>
            <a:fillRect/>
          </a:stretch>
        </p:blipFill>
        <p:spPr>
          <a:xfrm>
            <a:off x="4653004" y="1127408"/>
            <a:ext cx="2277622" cy="22776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descr="A picture containing background pattern&#10;&#10;Description automatically generated">
            <a:extLst>
              <a:ext uri="{FF2B5EF4-FFF2-40B4-BE49-F238E27FC236}">
                <a16:creationId xmlns:a16="http://schemas.microsoft.com/office/drawing/2014/main" id="{4984AC48-D5C2-83BE-00BA-833AD526FEEF}"/>
              </a:ext>
            </a:extLst>
          </p:cNvPr>
          <p:cNvPicPr>
            <a:picLocks noChangeAspect="1"/>
          </p:cNvPicPr>
          <p:nvPr/>
        </p:nvPicPr>
        <p:blipFill>
          <a:blip r:embed="rId6"/>
          <a:stretch>
            <a:fillRect/>
          </a:stretch>
        </p:blipFill>
        <p:spPr>
          <a:xfrm>
            <a:off x="11036990" y="0"/>
            <a:ext cx="1155010" cy="1052473"/>
          </a:xfrm>
          <a:prstGeom prst="rect">
            <a:avLst/>
          </a:prstGeom>
        </p:spPr>
      </p:pic>
      <p:sp>
        <p:nvSpPr>
          <p:cNvPr id="7" name="Title 1">
            <a:extLst>
              <a:ext uri="{FF2B5EF4-FFF2-40B4-BE49-F238E27FC236}">
                <a16:creationId xmlns:a16="http://schemas.microsoft.com/office/drawing/2014/main" id="{B185DF0C-4812-9786-9DE1-1C2D983460B7}"/>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WOLF FACT</a:t>
            </a:r>
            <a:endParaRPr lang="bg-BG" dirty="0"/>
          </a:p>
        </p:txBody>
      </p:sp>
    </p:spTree>
    <p:extLst>
      <p:ext uri="{BB962C8B-B14F-4D97-AF65-F5344CB8AC3E}">
        <p14:creationId xmlns:p14="http://schemas.microsoft.com/office/powerpoint/2010/main" val="3844338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FE8CD-F8F3-9D04-A55D-6F8E9B2E8727}"/>
              </a:ext>
            </a:extLst>
          </p:cNvPr>
          <p:cNvSpPr>
            <a:spLocks noGrp="1"/>
          </p:cNvSpPr>
          <p:nvPr>
            <p:ph type="ctrTitle"/>
          </p:nvPr>
        </p:nvSpPr>
        <p:spPr>
          <a:xfrm>
            <a:off x="1524000" y="1622313"/>
            <a:ext cx="9144000" cy="2387600"/>
          </a:xfrm>
        </p:spPr>
        <p:txBody>
          <a:bodyPr>
            <a:normAutofit/>
          </a:bodyPr>
          <a:lstStyle/>
          <a:p>
            <a:pPr algn="ctr"/>
            <a:r>
              <a:rPr lang="en-GB" dirty="0">
                <a:latin typeface="Arial" panose="020B0604020202020204" pitchFamily="34" charset="0"/>
                <a:cs typeface="Arial" panose="020B0604020202020204" pitchFamily="34" charset="0"/>
              </a:rPr>
              <a:t>YOUR API IS YOUR CONTRACT</a:t>
            </a:r>
            <a:endParaRPr lang="bg-BG" dirty="0"/>
          </a:p>
        </p:txBody>
      </p:sp>
    </p:spTree>
    <p:extLst>
      <p:ext uri="{BB962C8B-B14F-4D97-AF65-F5344CB8AC3E}">
        <p14:creationId xmlns:p14="http://schemas.microsoft.com/office/powerpoint/2010/main" val="3136219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CB7C652-844E-8BDF-39FD-DD69489A7864}"/>
              </a:ext>
            </a:extLst>
          </p:cNvPr>
          <p:cNvSpPr txBox="1">
            <a:spLocks/>
          </p:cNvSpPr>
          <p:nvPr/>
        </p:nvSpPr>
        <p:spPr>
          <a:xfrm>
            <a:off x="305992" y="1168004"/>
            <a:ext cx="7283197" cy="4734032"/>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de-DE" sz="1600" b="1" u="sng" dirty="0"/>
              <a:t>Atanas L. </a:t>
            </a:r>
            <a:r>
              <a:rPr lang="de-DE" sz="1600" b="1" u="sng" dirty="0" err="1"/>
              <a:t>Kuzmanov</a:t>
            </a:r>
            <a:endParaRPr lang="de-DE" sz="1600" b="1" u="sng" dirty="0"/>
          </a:p>
          <a:p>
            <a:pPr marL="0" indent="0">
              <a:spcBef>
                <a:spcPts val="0"/>
              </a:spcBef>
              <a:buNone/>
            </a:pPr>
            <a:r>
              <a:rPr lang="de-DE" sz="1600" dirty="0"/>
              <a:t>Senior Software Engineer</a:t>
            </a:r>
          </a:p>
          <a:p>
            <a:pPr marL="0" indent="0">
              <a:spcBef>
                <a:spcPts val="0"/>
              </a:spcBef>
              <a:buNone/>
            </a:pPr>
            <a:r>
              <a:rPr lang="de-DE" sz="1600" dirty="0"/>
              <a:t>IT Solution Development</a:t>
            </a:r>
          </a:p>
          <a:p>
            <a:pPr marL="0" indent="0">
              <a:spcBef>
                <a:spcPts val="0"/>
              </a:spcBef>
              <a:buNone/>
            </a:pPr>
            <a:r>
              <a:rPr lang="de-DE" sz="1600" dirty="0" err="1"/>
              <a:t>SchwarzIT</a:t>
            </a:r>
            <a:r>
              <a:rPr lang="de-DE" sz="1600" dirty="0"/>
              <a:t> </a:t>
            </a:r>
            <a:r>
              <a:rPr lang="de-DE" sz="1600" dirty="0" err="1"/>
              <a:t>Bulgaria</a:t>
            </a:r>
            <a:endParaRPr lang="de-DE" sz="1600" dirty="0"/>
          </a:p>
          <a:p>
            <a:pPr marL="0" indent="0">
              <a:spcBef>
                <a:spcPts val="0"/>
              </a:spcBef>
              <a:buNone/>
            </a:pPr>
            <a:endParaRPr lang="de-DE" sz="1600" dirty="0"/>
          </a:p>
          <a:p>
            <a:pPr marL="0" indent="0">
              <a:spcBef>
                <a:spcPts val="0"/>
              </a:spcBef>
              <a:buNone/>
            </a:pPr>
            <a:r>
              <a:rPr lang="de-DE" sz="1600" dirty="0"/>
              <a:t>Background:</a:t>
            </a:r>
          </a:p>
          <a:p>
            <a:pPr marL="0" indent="0">
              <a:spcBef>
                <a:spcPts val="0"/>
              </a:spcBef>
              <a:buNone/>
            </a:pPr>
            <a:endParaRPr lang="de-DE" sz="1600" dirty="0"/>
          </a:p>
          <a:p>
            <a:pPr>
              <a:spcBef>
                <a:spcPts val="0"/>
              </a:spcBef>
            </a:pPr>
            <a:r>
              <a:rPr lang="de-DE" sz="1600" dirty="0" err="1"/>
              <a:t>Where</a:t>
            </a:r>
            <a:r>
              <a:rPr lang="de-DE" sz="1600" dirty="0"/>
              <a:t> do </a:t>
            </a:r>
            <a:r>
              <a:rPr lang="de-DE" sz="1600" dirty="0" err="1"/>
              <a:t>you</a:t>
            </a:r>
            <a:r>
              <a:rPr lang="de-DE" sz="1600" dirty="0"/>
              <a:t> </a:t>
            </a:r>
            <a:r>
              <a:rPr lang="de-DE" sz="1600" dirty="0" err="1"/>
              <a:t>work</a:t>
            </a:r>
            <a:r>
              <a:rPr lang="de-DE" sz="1600" dirty="0"/>
              <a:t>?</a:t>
            </a:r>
          </a:p>
          <a:p>
            <a:pPr>
              <a:spcBef>
                <a:spcPts val="0"/>
              </a:spcBef>
            </a:pPr>
            <a:r>
              <a:rPr lang="de-DE" sz="1600" dirty="0" err="1"/>
              <a:t>What</a:t>
            </a:r>
            <a:r>
              <a:rPr lang="de-DE" sz="1600" dirty="0"/>
              <a:t> do </a:t>
            </a:r>
            <a:r>
              <a:rPr lang="de-DE" sz="1600" dirty="0" err="1"/>
              <a:t>you</a:t>
            </a:r>
            <a:r>
              <a:rPr lang="de-DE" sz="1600" dirty="0"/>
              <a:t> do </a:t>
            </a:r>
            <a:r>
              <a:rPr lang="de-DE" sz="1600" dirty="0" err="1"/>
              <a:t>there</a:t>
            </a:r>
            <a:r>
              <a:rPr lang="de-DE" sz="1600" dirty="0"/>
              <a:t>?</a:t>
            </a:r>
          </a:p>
          <a:p>
            <a:pPr>
              <a:spcBef>
                <a:spcPts val="0"/>
              </a:spcBef>
            </a:pPr>
            <a:r>
              <a:rPr lang="de-DE" sz="1600" dirty="0" err="1"/>
              <a:t>Why</a:t>
            </a:r>
            <a:r>
              <a:rPr lang="de-DE" sz="1600" dirty="0"/>
              <a:t> </a:t>
            </a:r>
            <a:r>
              <a:rPr lang="de-DE" sz="1600" dirty="0" err="1"/>
              <a:t>are</a:t>
            </a:r>
            <a:r>
              <a:rPr lang="de-DE" sz="1600" dirty="0"/>
              <a:t> </a:t>
            </a:r>
            <a:r>
              <a:rPr lang="de-DE" sz="1600" dirty="0" err="1"/>
              <a:t>you</a:t>
            </a:r>
            <a:r>
              <a:rPr lang="de-DE" sz="1600" dirty="0"/>
              <a:t> </a:t>
            </a:r>
            <a:r>
              <a:rPr lang="de-DE" sz="1600" dirty="0" err="1"/>
              <a:t>talking</a:t>
            </a:r>
            <a:r>
              <a:rPr lang="de-DE" sz="1600" dirty="0"/>
              <a:t> </a:t>
            </a:r>
            <a:r>
              <a:rPr lang="de-DE" sz="1600" dirty="0" err="1"/>
              <a:t>about</a:t>
            </a:r>
            <a:r>
              <a:rPr lang="de-DE" sz="1600" dirty="0"/>
              <a:t> </a:t>
            </a:r>
            <a:r>
              <a:rPr lang="de-DE" sz="1600" dirty="0" err="1"/>
              <a:t>this</a:t>
            </a:r>
            <a:r>
              <a:rPr lang="de-DE" sz="1600" dirty="0"/>
              <a:t> </a:t>
            </a:r>
            <a:r>
              <a:rPr lang="de-DE" sz="1600" dirty="0" err="1"/>
              <a:t>topic</a:t>
            </a:r>
            <a:r>
              <a:rPr lang="de-DE" sz="1600" dirty="0"/>
              <a:t>?</a:t>
            </a:r>
          </a:p>
          <a:p>
            <a:pPr>
              <a:spcBef>
                <a:spcPts val="0"/>
              </a:spcBef>
            </a:pPr>
            <a:r>
              <a:rPr lang="de-DE" sz="1600" dirty="0" err="1"/>
              <a:t>Why</a:t>
            </a:r>
            <a:r>
              <a:rPr lang="de-DE" sz="1600" dirty="0"/>
              <a:t> </a:t>
            </a:r>
            <a:r>
              <a:rPr lang="de-DE" sz="1600" dirty="0" err="1"/>
              <a:t>are</a:t>
            </a:r>
            <a:r>
              <a:rPr lang="de-DE" sz="1600" dirty="0"/>
              <a:t> </a:t>
            </a:r>
            <a:r>
              <a:rPr lang="de-DE" sz="1600" dirty="0" err="1"/>
              <a:t>you</a:t>
            </a:r>
            <a:r>
              <a:rPr lang="de-DE" sz="1600" dirty="0"/>
              <a:t> </a:t>
            </a:r>
            <a:r>
              <a:rPr lang="de-DE" sz="1600" dirty="0" err="1"/>
              <a:t>giving</a:t>
            </a:r>
            <a:r>
              <a:rPr lang="de-DE" sz="1600" dirty="0"/>
              <a:t> </a:t>
            </a:r>
            <a:r>
              <a:rPr lang="de-DE" sz="1600" dirty="0" err="1"/>
              <a:t>this</a:t>
            </a:r>
            <a:r>
              <a:rPr lang="de-DE" sz="1600" dirty="0"/>
              <a:t> </a:t>
            </a:r>
            <a:r>
              <a:rPr lang="de-DE" sz="1600" dirty="0" err="1"/>
              <a:t>talk</a:t>
            </a:r>
            <a:r>
              <a:rPr lang="de-DE" sz="1600" dirty="0"/>
              <a:t> </a:t>
            </a:r>
            <a:r>
              <a:rPr lang="de-DE" sz="1600" dirty="0" err="1"/>
              <a:t>today</a:t>
            </a:r>
            <a:r>
              <a:rPr lang="de-DE" sz="1600" dirty="0"/>
              <a:t>?</a:t>
            </a:r>
          </a:p>
          <a:p>
            <a:pPr marL="0" indent="0">
              <a:spcBef>
                <a:spcPts val="0"/>
              </a:spcBef>
              <a:buNone/>
            </a:pPr>
            <a:endParaRPr lang="de-DE" sz="1600" dirty="0"/>
          </a:p>
          <a:p>
            <a:pPr marL="0" indent="0">
              <a:spcBef>
                <a:spcPts val="0"/>
              </a:spcBef>
              <a:buNone/>
            </a:pPr>
            <a:endParaRPr lang="de-DE" sz="1600" dirty="0"/>
          </a:p>
          <a:p>
            <a:pPr marL="0" indent="0">
              <a:spcBef>
                <a:spcPts val="0"/>
              </a:spcBef>
              <a:buNone/>
            </a:pPr>
            <a:r>
              <a:rPr lang="de-DE" sz="1600" dirty="0" err="1"/>
              <a:t>About</a:t>
            </a:r>
            <a:r>
              <a:rPr lang="de-DE" sz="1600" dirty="0"/>
              <a:t> </a:t>
            </a:r>
            <a:r>
              <a:rPr lang="de-DE" sz="1600" dirty="0" err="1"/>
              <a:t>me</a:t>
            </a:r>
            <a:r>
              <a:rPr lang="de-DE" sz="1600" dirty="0"/>
              <a:t>:</a:t>
            </a:r>
          </a:p>
          <a:p>
            <a:pPr marL="0" indent="0">
              <a:spcBef>
                <a:spcPts val="0"/>
              </a:spcBef>
              <a:buNone/>
            </a:pPr>
            <a:endParaRPr lang="de-DE" sz="1600" dirty="0"/>
          </a:p>
        </p:txBody>
      </p:sp>
      <p:pic>
        <p:nvPicPr>
          <p:cNvPr id="3" name="Picture 2" descr="A picture containing graphical user interface&#10;&#10;Description automatically generated">
            <a:extLst>
              <a:ext uri="{FF2B5EF4-FFF2-40B4-BE49-F238E27FC236}">
                <a16:creationId xmlns:a16="http://schemas.microsoft.com/office/drawing/2014/main" id="{ACB098A3-A453-B48F-1EC9-2D0047B037E5}"/>
              </a:ext>
            </a:extLst>
          </p:cNvPr>
          <p:cNvPicPr>
            <a:picLocks noChangeAspect="1"/>
          </p:cNvPicPr>
          <p:nvPr/>
        </p:nvPicPr>
        <p:blipFill>
          <a:blip r:embed="rId3"/>
          <a:stretch>
            <a:fillRect/>
          </a:stretch>
        </p:blipFill>
        <p:spPr>
          <a:xfrm>
            <a:off x="1547052" y="4590185"/>
            <a:ext cx="1092539" cy="1315800"/>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424D0C31-6853-C7EF-1974-AAC64EE47332}"/>
              </a:ext>
            </a:extLst>
          </p:cNvPr>
          <p:cNvPicPr>
            <a:picLocks noChangeAspect="1"/>
          </p:cNvPicPr>
          <p:nvPr/>
        </p:nvPicPr>
        <p:blipFill>
          <a:blip r:embed="rId4"/>
          <a:stretch>
            <a:fillRect/>
          </a:stretch>
        </p:blipFill>
        <p:spPr>
          <a:xfrm>
            <a:off x="4557584" y="4794962"/>
            <a:ext cx="1410817" cy="401203"/>
          </a:xfrm>
          <a:prstGeom prst="rect">
            <a:avLst/>
          </a:prstGeom>
        </p:spPr>
      </p:pic>
      <p:pic>
        <p:nvPicPr>
          <p:cNvPr id="5" name="Picture 4" descr="Logo&#10;&#10;Description automatically generated">
            <a:extLst>
              <a:ext uri="{FF2B5EF4-FFF2-40B4-BE49-F238E27FC236}">
                <a16:creationId xmlns:a16="http://schemas.microsoft.com/office/drawing/2014/main" id="{05391D64-BA9C-649E-4226-D38D21686679}"/>
              </a:ext>
            </a:extLst>
          </p:cNvPr>
          <p:cNvPicPr>
            <a:picLocks noChangeAspect="1"/>
          </p:cNvPicPr>
          <p:nvPr/>
        </p:nvPicPr>
        <p:blipFill>
          <a:blip r:embed="rId5"/>
          <a:stretch>
            <a:fillRect/>
          </a:stretch>
        </p:blipFill>
        <p:spPr>
          <a:xfrm>
            <a:off x="6441630" y="4794962"/>
            <a:ext cx="693340" cy="876518"/>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7B12F2AF-55F3-C05D-5606-08429A1350A8}"/>
              </a:ext>
            </a:extLst>
          </p:cNvPr>
          <p:cNvPicPr>
            <a:picLocks noChangeAspect="1"/>
          </p:cNvPicPr>
          <p:nvPr/>
        </p:nvPicPr>
        <p:blipFill>
          <a:blip r:embed="rId6"/>
          <a:stretch>
            <a:fillRect/>
          </a:stretch>
        </p:blipFill>
        <p:spPr>
          <a:xfrm>
            <a:off x="4993447" y="5488128"/>
            <a:ext cx="1202555" cy="676437"/>
          </a:xfrm>
          <a:prstGeom prst="rect">
            <a:avLst/>
          </a:prstGeom>
        </p:spPr>
      </p:pic>
      <p:sp>
        <p:nvSpPr>
          <p:cNvPr id="7" name="TextBox 6">
            <a:extLst>
              <a:ext uri="{FF2B5EF4-FFF2-40B4-BE49-F238E27FC236}">
                <a16:creationId xmlns:a16="http://schemas.microsoft.com/office/drawing/2014/main" id="{2A79CF26-F93D-8679-DE1C-CEFF20AC582A}"/>
              </a:ext>
            </a:extLst>
          </p:cNvPr>
          <p:cNvSpPr txBox="1"/>
          <p:nvPr/>
        </p:nvSpPr>
        <p:spPr>
          <a:xfrm>
            <a:off x="8502863" y="4607958"/>
            <a:ext cx="2686804" cy="938719"/>
          </a:xfrm>
          <a:prstGeom prst="rect">
            <a:avLst/>
          </a:prstGeom>
          <a:noFill/>
        </p:spPr>
        <p:txBody>
          <a:bodyPr wrap="square" rtlCol="0">
            <a:spAutoFit/>
          </a:bodyPr>
          <a:lstStyle/>
          <a:p>
            <a:r>
              <a:rPr lang="en-GB" sz="1100" dirty="0">
                <a:hlinkClick r:id="rId7">
                  <a:extLst>
                    <a:ext uri="{A12FA001-AC4F-418D-AE19-62706E023703}">
                      <ahyp:hlinkClr xmlns:ahyp="http://schemas.microsoft.com/office/drawing/2018/hyperlinkcolor" val="tx"/>
                    </a:ext>
                  </a:extLst>
                </a:hlinkClick>
              </a:rPr>
              <a:t>https://github.com/atkuzmanov</a:t>
            </a:r>
            <a:endParaRPr lang="en-GB" sz="1100" dirty="0"/>
          </a:p>
          <a:p>
            <a:r>
              <a:rPr lang="en-GB" sz="1100" dirty="0">
                <a:hlinkClick r:id="rId8">
                  <a:extLst>
                    <a:ext uri="{A12FA001-AC4F-418D-AE19-62706E023703}">
                      <ahyp:hlinkClr xmlns:ahyp="http://schemas.microsoft.com/office/drawing/2018/hyperlinkcolor" val="tx"/>
                    </a:ext>
                  </a:extLst>
                </a:hlinkClick>
              </a:rPr>
              <a:t>https://www.linkedin.com/in/atkuzmanov/</a:t>
            </a:r>
            <a:endParaRPr lang="en-GB" sz="1100" dirty="0"/>
          </a:p>
          <a:p>
            <a:r>
              <a:rPr lang="en-GB" sz="1100" dirty="0">
                <a:hlinkClick r:id="rId9">
                  <a:extLst>
                    <a:ext uri="{A12FA001-AC4F-418D-AE19-62706E023703}">
                      <ahyp:hlinkClr xmlns:ahyp="http://schemas.microsoft.com/office/drawing/2018/hyperlinkcolor" val="tx"/>
                    </a:ext>
                  </a:extLst>
                </a:hlinkClick>
              </a:rPr>
              <a:t>https://twitter.com/atkuzmanov</a:t>
            </a:r>
            <a:endParaRPr lang="en-GB" sz="1100" dirty="0"/>
          </a:p>
          <a:p>
            <a:r>
              <a:rPr lang="en-GB" sz="1100" dirty="0">
                <a:hlinkClick r:id="rId10">
                  <a:extLst>
                    <a:ext uri="{A12FA001-AC4F-418D-AE19-62706E023703}">
                      <ahyp:hlinkClr xmlns:ahyp="http://schemas.microsoft.com/office/drawing/2018/hyperlinkcolor" val="tx"/>
                    </a:ext>
                  </a:extLst>
                </a:hlinkClick>
              </a:rPr>
              <a:t>https://linktr.ee/atkuzmanov</a:t>
            </a:r>
            <a:br>
              <a:rPr lang="en-GB" sz="1100" dirty="0"/>
            </a:br>
            <a:r>
              <a:rPr lang="en-GB" sz="1100" dirty="0">
                <a:hlinkClick r:id="rId11">
                  <a:extLst>
                    <a:ext uri="{A12FA001-AC4F-418D-AE19-62706E023703}">
                      <ahyp:hlinkClr xmlns:ahyp="http://schemas.microsoft.com/office/drawing/2018/hyperlinkcolor" val="tx"/>
                    </a:ext>
                  </a:extLst>
                </a:hlinkClick>
              </a:rPr>
              <a:t>https://atkuzmanov.wordpress.com/</a:t>
            </a:r>
            <a:endParaRPr lang="en-GB" sz="1100" dirty="0"/>
          </a:p>
        </p:txBody>
      </p:sp>
      <p:pic>
        <p:nvPicPr>
          <p:cNvPr id="8" name="Picture 7" descr="Qr code&#10;&#10;Description automatically generated">
            <a:extLst>
              <a:ext uri="{FF2B5EF4-FFF2-40B4-BE49-F238E27FC236}">
                <a16:creationId xmlns:a16="http://schemas.microsoft.com/office/drawing/2014/main" id="{E3347B5B-212A-FEE7-0223-35C0EA364596}"/>
              </a:ext>
            </a:extLst>
          </p:cNvPr>
          <p:cNvPicPr>
            <a:picLocks noChangeAspect="1"/>
          </p:cNvPicPr>
          <p:nvPr/>
        </p:nvPicPr>
        <p:blipFill>
          <a:blip r:embed="rId12"/>
          <a:stretch>
            <a:fillRect/>
          </a:stretch>
        </p:blipFill>
        <p:spPr>
          <a:xfrm>
            <a:off x="9037372" y="3045111"/>
            <a:ext cx="1352502" cy="1352502"/>
          </a:xfrm>
          <a:prstGeom prst="rect">
            <a:avLst/>
          </a:prstGeom>
        </p:spPr>
      </p:pic>
      <p:sp>
        <p:nvSpPr>
          <p:cNvPr id="9" name="TextBox 8">
            <a:extLst>
              <a:ext uri="{FF2B5EF4-FFF2-40B4-BE49-F238E27FC236}">
                <a16:creationId xmlns:a16="http://schemas.microsoft.com/office/drawing/2014/main" id="{0F8FC563-58C9-1C2F-BD03-4B931A5DA0D3}"/>
              </a:ext>
            </a:extLst>
          </p:cNvPr>
          <p:cNvSpPr txBox="1"/>
          <p:nvPr/>
        </p:nvSpPr>
        <p:spPr>
          <a:xfrm>
            <a:off x="7824790" y="4337817"/>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10" name="TextBox 9">
            <a:extLst>
              <a:ext uri="{FF2B5EF4-FFF2-40B4-BE49-F238E27FC236}">
                <a16:creationId xmlns:a16="http://schemas.microsoft.com/office/drawing/2014/main" id="{8B43E822-3C69-5BDF-8BDC-B65DEDB8C299}"/>
              </a:ext>
            </a:extLst>
          </p:cNvPr>
          <p:cNvSpPr txBox="1"/>
          <p:nvPr/>
        </p:nvSpPr>
        <p:spPr>
          <a:xfrm>
            <a:off x="10644948" y="4314607"/>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11" name="Picture 10" descr="A person with a beard&#10;&#10;Description automatically generated with low confidence">
            <a:extLst>
              <a:ext uri="{FF2B5EF4-FFF2-40B4-BE49-F238E27FC236}">
                <a16:creationId xmlns:a16="http://schemas.microsoft.com/office/drawing/2014/main" id="{2BBC8255-611A-F40E-17D5-DBF06659C6B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06976" y="706078"/>
            <a:ext cx="2213294" cy="2213294"/>
          </a:xfrm>
          <a:prstGeom prst="rect">
            <a:avLst/>
          </a:prstGeom>
        </p:spPr>
      </p:pic>
      <p:sp>
        <p:nvSpPr>
          <p:cNvPr id="12" name="Title 1">
            <a:extLst>
              <a:ext uri="{FF2B5EF4-FFF2-40B4-BE49-F238E27FC236}">
                <a16:creationId xmlns:a16="http://schemas.microsoft.com/office/drawing/2014/main" id="{56419CC1-3300-F259-7FF8-49EFE65B8EFF}"/>
              </a:ext>
            </a:extLst>
          </p:cNvPr>
          <p:cNvSpPr txBox="1">
            <a:spLocks/>
          </p:cNvSpPr>
          <p:nvPr/>
        </p:nvSpPr>
        <p:spPr>
          <a:xfrm>
            <a:off x="0" y="0"/>
            <a:ext cx="5647113" cy="1044488"/>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Hello, my name is</a:t>
            </a:r>
            <a:endParaRPr lang="bg-BG" dirty="0"/>
          </a:p>
        </p:txBody>
      </p:sp>
      <p:sp>
        <p:nvSpPr>
          <p:cNvPr id="13" name="Textplatzhalter 41">
            <a:extLst>
              <a:ext uri="{FF2B5EF4-FFF2-40B4-BE49-F238E27FC236}">
                <a16:creationId xmlns:a16="http://schemas.microsoft.com/office/drawing/2014/main" id="{6A8AA78F-C4D5-16BE-8F4B-721722EE0F82}"/>
              </a:ext>
            </a:extLst>
          </p:cNvPr>
          <p:cNvSpPr txBox="1">
            <a:spLocks/>
          </p:cNvSpPr>
          <p:nvPr/>
        </p:nvSpPr>
        <p:spPr bwMode="gray">
          <a:xfrm>
            <a:off x="379057" y="4821189"/>
            <a:ext cx="1092539"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400" b="1" dirty="0">
                <a:solidFill>
                  <a:schemeClr val="tx1"/>
                </a:solidFill>
              </a:rPr>
              <a:t>Currently:</a:t>
            </a:r>
          </a:p>
        </p:txBody>
      </p:sp>
      <p:sp>
        <p:nvSpPr>
          <p:cNvPr id="14" name="Textplatzhalter 41">
            <a:extLst>
              <a:ext uri="{FF2B5EF4-FFF2-40B4-BE49-F238E27FC236}">
                <a16:creationId xmlns:a16="http://schemas.microsoft.com/office/drawing/2014/main" id="{DF8ABF81-2CAF-F061-4B79-80854BE8DE38}"/>
              </a:ext>
            </a:extLst>
          </p:cNvPr>
          <p:cNvSpPr txBox="1">
            <a:spLocks/>
          </p:cNvSpPr>
          <p:nvPr/>
        </p:nvSpPr>
        <p:spPr bwMode="gray">
          <a:xfrm>
            <a:off x="3228431" y="4821189"/>
            <a:ext cx="1092539"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400" b="1" dirty="0">
                <a:solidFill>
                  <a:schemeClr val="tx1"/>
                </a:solidFill>
              </a:rPr>
              <a:t>Previously:</a:t>
            </a:r>
          </a:p>
        </p:txBody>
      </p:sp>
    </p:spTree>
    <p:extLst>
      <p:ext uri="{BB962C8B-B14F-4D97-AF65-F5344CB8AC3E}">
        <p14:creationId xmlns:p14="http://schemas.microsoft.com/office/powerpoint/2010/main" val="408632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CECD7-C53C-9642-8BE5-E2542B4BBE8A}"/>
              </a:ext>
            </a:extLst>
          </p:cNvPr>
          <p:cNvSpPr txBox="1">
            <a:spLocks/>
          </p:cNvSpPr>
          <p:nvPr/>
        </p:nvSpPr>
        <p:spPr>
          <a:xfrm>
            <a:off x="0" y="0"/>
            <a:ext cx="796124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atin typeface="HelveticaNeueLT Pro 45 Lt" panose="020B0403020202020204" pitchFamily="34" charset="0"/>
              </a:rPr>
              <a:t>WHAT IS AN API CONTRACT?</a:t>
            </a:r>
            <a:endParaRPr lang="bg-BG" dirty="0"/>
          </a:p>
        </p:txBody>
      </p:sp>
      <p:sp>
        <p:nvSpPr>
          <p:cNvPr id="3" name="Textplatzhalter 8">
            <a:extLst>
              <a:ext uri="{FF2B5EF4-FFF2-40B4-BE49-F238E27FC236}">
                <a16:creationId xmlns:a16="http://schemas.microsoft.com/office/drawing/2014/main" id="{17645A66-4157-6A1E-6A66-E10E2E6C7D44}"/>
              </a:ext>
            </a:extLst>
          </p:cNvPr>
          <p:cNvSpPr txBox="1">
            <a:spLocks/>
          </p:cNvSpPr>
          <p:nvPr/>
        </p:nvSpPr>
        <p:spPr bwMode="gray">
          <a:xfrm>
            <a:off x="399012" y="1349246"/>
            <a:ext cx="9110748" cy="49345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a:latin typeface="Arial" panose="020B0604020202020204" pitchFamily="34" charset="0"/>
                <a:cs typeface="Arial" panose="020B0604020202020204" pitchFamily="34" charset="0"/>
              </a:rPr>
              <a:t>API First means that implementation starts with the definition of an API. </a:t>
            </a:r>
          </a:p>
          <a:p>
            <a:endParaRPr lang="en-GB" sz="1600">
              <a:latin typeface="Arial" panose="020B0604020202020204" pitchFamily="34" charset="0"/>
              <a:cs typeface="Arial" panose="020B0604020202020204" pitchFamily="34" charset="0"/>
            </a:endParaRPr>
          </a:p>
          <a:p>
            <a:r>
              <a:rPr lang="en-GB" sz="1600">
                <a:latin typeface="Arial" panose="020B0604020202020204" pitchFamily="34" charset="0"/>
                <a:cs typeface="Arial" panose="020B0604020202020204" pitchFamily="34" charset="0"/>
              </a:rPr>
              <a:t>The API defines the contract for providers and consumers to rely on, i.e. the interface is clearly defined. </a:t>
            </a:r>
          </a:p>
          <a:p>
            <a:endParaRPr lang="en-GB" sz="1600">
              <a:latin typeface="Arial" panose="020B0604020202020204" pitchFamily="34" charset="0"/>
              <a:cs typeface="Arial" panose="020B0604020202020204" pitchFamily="34" charset="0"/>
            </a:endParaRPr>
          </a:p>
          <a:p>
            <a:r>
              <a:rPr lang="en-GB" sz="1600">
                <a:latin typeface="Arial" panose="020B0604020202020204" pitchFamily="34" charset="0"/>
                <a:cs typeface="Arial" panose="020B0604020202020204" pitchFamily="34" charset="0"/>
              </a:rPr>
              <a:t>The contract uses tools such as OpenAPI to describe the requests and responses of each API. </a:t>
            </a:r>
          </a:p>
          <a:p>
            <a:endParaRPr lang="en-GB" sz="1600">
              <a:latin typeface="Arial" panose="020B0604020202020204" pitchFamily="34" charset="0"/>
              <a:cs typeface="Arial" panose="020B0604020202020204" pitchFamily="34" charset="0"/>
            </a:endParaRPr>
          </a:p>
          <a:p>
            <a:r>
              <a:rPr lang="en-GB" sz="1600">
                <a:latin typeface="Arial" panose="020B0604020202020204" pitchFamily="34" charset="0"/>
                <a:cs typeface="Arial" panose="020B0604020202020204" pitchFamily="34" charset="0"/>
              </a:rPr>
              <a:t>It is something that both API provider and consumer agree on, and get to work on delivering and consuming - for an agreed upon price.</a:t>
            </a:r>
          </a:p>
          <a:p>
            <a:endParaRPr lang="en-GB" sz="1600">
              <a:latin typeface="Arial" panose="020B0604020202020204" pitchFamily="34" charset="0"/>
              <a:cs typeface="Arial" panose="020B0604020202020204" pitchFamily="34" charset="0"/>
            </a:endParaRPr>
          </a:p>
          <a:p>
            <a:r>
              <a:rPr lang="en-GB" sz="1600">
                <a:latin typeface="Arial" panose="020B0604020202020204" pitchFamily="34" charset="0"/>
                <a:cs typeface="Arial" panose="020B0604020202020204" pitchFamily="34" charset="0"/>
              </a:rPr>
              <a:t>An API contract helps communicates change. </a:t>
            </a:r>
          </a:p>
          <a:p>
            <a:endParaRPr lang="en-GB" sz="1600">
              <a:latin typeface="Arial" panose="020B0604020202020204" pitchFamily="34" charset="0"/>
              <a:cs typeface="Arial" panose="020B0604020202020204" pitchFamily="34" charset="0"/>
            </a:endParaRPr>
          </a:p>
          <a:p>
            <a:r>
              <a:rPr lang="en-GB" sz="1600">
                <a:latin typeface="Arial" panose="020B0604020202020204" pitchFamily="34" charset="0"/>
                <a:cs typeface="Arial" panose="020B0604020202020204" pitchFamily="34" charset="0"/>
              </a:rPr>
              <a:t>Providing an OpenAPI spec of before each new version allows consumers to review the contract before they commit to it. </a:t>
            </a:r>
          </a:p>
          <a:p>
            <a:endParaRPr lang="en-GB"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2BA9C35-2185-90D9-C0FE-6D3C7E2DDC82}"/>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D25BAC1D-8EC5-0BBA-307A-A4070D8DA7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6" name="Graphic 5" descr="Checkbox Ticked with solid fill">
            <a:extLst>
              <a:ext uri="{FF2B5EF4-FFF2-40B4-BE49-F238E27FC236}">
                <a16:creationId xmlns:a16="http://schemas.microsoft.com/office/drawing/2014/main" id="{C3BAED26-B960-4258-CAD3-E78308C287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41897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3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FFBBAE11-9FDE-DDF3-E961-6AEB72A39AC9}"/>
              </a:ext>
            </a:extLst>
          </p:cNvPr>
          <p:cNvSpPr txBox="1">
            <a:spLocks/>
          </p:cNvSpPr>
          <p:nvPr/>
        </p:nvSpPr>
        <p:spPr bwMode="gray">
          <a:xfrm>
            <a:off x="413610" y="2299482"/>
            <a:ext cx="8979771"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latin typeface="Arial" panose="020B0604020202020204" pitchFamily="34" charset="0"/>
                <a:cs typeface="Arial" panose="020B0604020202020204" pitchFamily="34" charset="0"/>
              </a:rPr>
              <a:t>This sounds great and all, but if there is no way to enforce a contract, people might not keep it?</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This can have disastrous consequences.</a:t>
            </a:r>
          </a:p>
          <a:p>
            <a:pPr marL="0" indent="0">
              <a:buNone/>
            </a:pPr>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If only there was a way to change this?!?</a:t>
            </a:r>
          </a:p>
          <a:p>
            <a:endParaRPr lang="en-GB" sz="16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C4F922F-571A-0259-5BC7-15EC865C7B1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DD991B03-84B8-2A52-4C73-41D8EC1465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1CF44E2B-064F-76BB-0F27-B4DEF08EA7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
        <p:nvSpPr>
          <p:cNvPr id="6" name="Title 1">
            <a:extLst>
              <a:ext uri="{FF2B5EF4-FFF2-40B4-BE49-F238E27FC236}">
                <a16:creationId xmlns:a16="http://schemas.microsoft.com/office/drawing/2014/main" id="{4EDC33E9-6A2D-9456-0927-5F3BE88B70BE}"/>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WHAT IS AN API CONTRACT?</a:t>
            </a:r>
            <a:endParaRPr lang="bg-BG" dirty="0"/>
          </a:p>
        </p:txBody>
      </p:sp>
      <p:grpSp>
        <p:nvGrpSpPr>
          <p:cNvPr id="7" name="Group 6">
            <a:extLst>
              <a:ext uri="{FF2B5EF4-FFF2-40B4-BE49-F238E27FC236}">
                <a16:creationId xmlns:a16="http://schemas.microsoft.com/office/drawing/2014/main" id="{AF0D97C3-C529-CBB9-558C-C90E07899165}"/>
              </a:ext>
            </a:extLst>
          </p:cNvPr>
          <p:cNvGrpSpPr/>
          <p:nvPr/>
        </p:nvGrpSpPr>
        <p:grpSpPr>
          <a:xfrm>
            <a:off x="8637091" y="3380057"/>
            <a:ext cx="3120923" cy="3135621"/>
            <a:chOff x="8487295" y="3224179"/>
            <a:chExt cx="3120923" cy="3135621"/>
          </a:xfrm>
        </p:grpSpPr>
        <p:pic>
          <p:nvPicPr>
            <p:cNvPr id="8" name="Picture 7" descr="Application, icon&#10;&#10;Description automatically generated">
              <a:extLst>
                <a:ext uri="{FF2B5EF4-FFF2-40B4-BE49-F238E27FC236}">
                  <a16:creationId xmlns:a16="http://schemas.microsoft.com/office/drawing/2014/main" id="{9F740843-3C8A-0D66-947F-AC7AB7473B94}"/>
                </a:ext>
              </a:extLst>
            </p:cNvPr>
            <p:cNvPicPr>
              <a:picLocks noChangeAspect="1"/>
            </p:cNvPicPr>
            <p:nvPr/>
          </p:nvPicPr>
          <p:blipFill>
            <a:blip r:embed="rId8"/>
            <a:stretch>
              <a:fillRect/>
            </a:stretch>
          </p:blipFill>
          <p:spPr>
            <a:xfrm>
              <a:off x="8487295" y="3224179"/>
              <a:ext cx="3120923" cy="3135621"/>
            </a:xfrm>
            <a:prstGeom prst="rect">
              <a:avLst/>
            </a:prstGeom>
            <a:noFill/>
          </p:spPr>
        </p:pic>
        <p:sp>
          <p:nvSpPr>
            <p:cNvPr id="9" name="Heart 8">
              <a:extLst>
                <a:ext uri="{FF2B5EF4-FFF2-40B4-BE49-F238E27FC236}">
                  <a16:creationId xmlns:a16="http://schemas.microsoft.com/office/drawing/2014/main" id="{73162BB9-E028-D2F8-1AEE-E2FA1108D997}"/>
                </a:ext>
              </a:extLst>
            </p:cNvPr>
            <p:cNvSpPr/>
            <p:nvPr/>
          </p:nvSpPr>
          <p:spPr>
            <a:xfrm rot="18855575">
              <a:off x="8904957" y="3692320"/>
              <a:ext cx="318961" cy="251138"/>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grpSp>
    </p:spTree>
    <p:extLst>
      <p:ext uri="{BB962C8B-B14F-4D97-AF65-F5344CB8AC3E}">
        <p14:creationId xmlns:p14="http://schemas.microsoft.com/office/powerpoint/2010/main" val="81697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3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3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3D01-5C29-E990-DC23-A204E7ADA765}"/>
              </a:ext>
            </a:extLst>
          </p:cNvPr>
          <p:cNvSpPr>
            <a:spLocks noGrp="1"/>
          </p:cNvSpPr>
          <p:nvPr>
            <p:ph type="ctrTitle"/>
          </p:nvPr>
        </p:nvSpPr>
        <p:spPr>
          <a:xfrm>
            <a:off x="1524000" y="2235200"/>
            <a:ext cx="9144000" cy="2387600"/>
          </a:xfrm>
        </p:spPr>
        <p:txBody>
          <a:bodyPr anchor="ctr" anchorCtr="0">
            <a:normAutofit/>
          </a:bodyPr>
          <a:lstStyle/>
          <a:p>
            <a:pPr algn="ctr"/>
            <a:r>
              <a:rPr lang="en-GB" dirty="0">
                <a:latin typeface="Arial" panose="020B0604020202020204" pitchFamily="34" charset="0"/>
                <a:cs typeface="Arial" panose="020B0604020202020204" pitchFamily="34" charset="0"/>
              </a:rPr>
              <a:t>CONTRACT TESTING</a:t>
            </a:r>
            <a:br>
              <a:rPr lang="en-GB"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AND VALIDATION</a:t>
            </a:r>
            <a:endParaRPr lang="bg-BG" dirty="0"/>
          </a:p>
        </p:txBody>
      </p:sp>
    </p:spTree>
    <p:extLst>
      <p:ext uri="{BB962C8B-B14F-4D97-AF65-F5344CB8AC3E}">
        <p14:creationId xmlns:p14="http://schemas.microsoft.com/office/powerpoint/2010/main" val="71042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FB332-E307-59A3-F26E-D3BD9C425F92}"/>
              </a:ext>
            </a:extLst>
          </p:cNvPr>
          <p:cNvSpPr txBox="1">
            <a:spLocks/>
          </p:cNvSpPr>
          <p:nvPr/>
        </p:nvSpPr>
        <p:spPr>
          <a:xfrm>
            <a:off x="0" y="0"/>
            <a:ext cx="9899374"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WHAT IS CONTRACT TESTING THING?</a:t>
            </a:r>
            <a:endParaRPr lang="bg-BG" dirty="0"/>
          </a:p>
        </p:txBody>
      </p:sp>
      <p:sp>
        <p:nvSpPr>
          <p:cNvPr id="3" name="Textplatzhalter 8">
            <a:extLst>
              <a:ext uri="{FF2B5EF4-FFF2-40B4-BE49-F238E27FC236}">
                <a16:creationId xmlns:a16="http://schemas.microsoft.com/office/drawing/2014/main" id="{CC86731A-A797-3F9D-1718-2D376E60DA54}"/>
              </a:ext>
            </a:extLst>
          </p:cNvPr>
          <p:cNvSpPr txBox="1">
            <a:spLocks/>
          </p:cNvSpPr>
          <p:nvPr/>
        </p:nvSpPr>
        <p:spPr bwMode="gray">
          <a:xfrm>
            <a:off x="363734" y="1584588"/>
            <a:ext cx="10645951"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latin typeface="Arial" panose="020B0604020202020204" pitchFamily="34" charset="0"/>
                <a:cs typeface="Arial" panose="020B0604020202020204" pitchFamily="34" charset="0"/>
              </a:rPr>
              <a:t>This is the way we enforce and validate our contracts.</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When compared to E2E testing, contract testing enables you to create consistent curves in your pipeline speed and complexity that look more like the chart below.</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And still maintain many of the safety guarantees of E2E tests.</a:t>
            </a:r>
          </a:p>
          <a:p>
            <a:endParaRPr lang="en-GB" sz="1600" dirty="0">
              <a:latin typeface="Arial" panose="020B0604020202020204" pitchFamily="34" charset="0"/>
              <a:cs typeface="Arial" panose="020B0604020202020204" pitchFamily="34" charset="0"/>
            </a:endParaRPr>
          </a:p>
          <a:p>
            <a:endParaRPr lang="en-GB" sz="16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D974E0A3-3857-7EDF-5F5A-8AF3DBA37885}"/>
              </a:ext>
            </a:extLst>
          </p:cNvPr>
          <p:cNvSpPr/>
          <p:nvPr/>
        </p:nvSpPr>
        <p:spPr>
          <a:xfrm>
            <a:off x="2525485" y="3596024"/>
            <a:ext cx="7141029" cy="279545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5" name="Graphic 4">
            <a:extLst>
              <a:ext uri="{FF2B5EF4-FFF2-40B4-BE49-F238E27FC236}">
                <a16:creationId xmlns:a16="http://schemas.microsoft.com/office/drawing/2014/main" id="{B27B37FA-8759-6627-FF47-1C0A3E89CA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4273" y="3850778"/>
            <a:ext cx="5943454" cy="2285944"/>
          </a:xfrm>
          <a:prstGeom prst="rect">
            <a:avLst/>
          </a:prstGeom>
        </p:spPr>
      </p:pic>
      <p:pic>
        <p:nvPicPr>
          <p:cNvPr id="6" name="Picture 5">
            <a:extLst>
              <a:ext uri="{FF2B5EF4-FFF2-40B4-BE49-F238E27FC236}">
                <a16:creationId xmlns:a16="http://schemas.microsoft.com/office/drawing/2014/main" id="{D7F0910E-F841-7405-D656-CAA673635999}"/>
              </a:ext>
            </a:extLst>
          </p:cNvPr>
          <p:cNvPicPr>
            <a:picLocks noChangeAspect="1"/>
          </p:cNvPicPr>
          <p:nvPr/>
        </p:nvPicPr>
        <p:blipFill>
          <a:blip r:embed="rId5"/>
          <a:stretch>
            <a:fillRect/>
          </a:stretch>
        </p:blipFill>
        <p:spPr>
          <a:xfrm>
            <a:off x="11326941" y="127915"/>
            <a:ext cx="865059" cy="866981"/>
          </a:xfrm>
          <a:prstGeom prst="rect">
            <a:avLst/>
          </a:prstGeom>
        </p:spPr>
      </p:pic>
      <p:pic>
        <p:nvPicPr>
          <p:cNvPr id="7" name="Graphic 6" descr="Checkbox Crossed with solid fill">
            <a:extLst>
              <a:ext uri="{FF2B5EF4-FFF2-40B4-BE49-F238E27FC236}">
                <a16:creationId xmlns:a16="http://schemas.microsoft.com/office/drawing/2014/main" id="{AD0ECA2C-04ED-8069-5ACD-4B2169407D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6" y="342322"/>
            <a:ext cx="373073" cy="373073"/>
          </a:xfrm>
          <a:prstGeom prst="rect">
            <a:avLst/>
          </a:prstGeom>
        </p:spPr>
      </p:pic>
      <p:pic>
        <p:nvPicPr>
          <p:cNvPr id="8" name="Graphic 7" descr="Checkbox Ticked with solid fill">
            <a:extLst>
              <a:ext uri="{FF2B5EF4-FFF2-40B4-BE49-F238E27FC236}">
                <a16:creationId xmlns:a16="http://schemas.microsoft.com/office/drawing/2014/main" id="{69A64882-95C9-F085-626F-5A0F8C3A98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844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300"/>
                                        <p:tgtEl>
                                          <p:spTgt spid="4"/>
                                        </p:tgtEl>
                                      </p:cBhvr>
                                    </p:animEffect>
                                  </p:childTnLst>
                                </p:cTn>
                              </p:par>
                              <p:par>
                                <p:cTn id="26" presetID="9"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380C-36DB-4BD7-F0E7-90E5CB295367}"/>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CONVINCE ME</a:t>
            </a:r>
            <a:endParaRPr lang="bg-BG" dirty="0"/>
          </a:p>
        </p:txBody>
      </p:sp>
      <p:sp>
        <p:nvSpPr>
          <p:cNvPr id="3" name="Textplatzhalter 8">
            <a:extLst>
              <a:ext uri="{FF2B5EF4-FFF2-40B4-BE49-F238E27FC236}">
                <a16:creationId xmlns:a16="http://schemas.microsoft.com/office/drawing/2014/main" id="{2FD3E74E-9C90-7501-174D-0C032E216E5E}"/>
              </a:ext>
            </a:extLst>
          </p:cNvPr>
          <p:cNvSpPr txBox="1">
            <a:spLocks/>
          </p:cNvSpPr>
          <p:nvPr/>
        </p:nvSpPr>
        <p:spPr bwMode="gray">
          <a:xfrm>
            <a:off x="305545" y="1584588"/>
            <a:ext cx="9079523" cy="38519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latin typeface="Arial" panose="020B0604020202020204" pitchFamily="34" charset="0"/>
                <a:cs typeface="Arial" panose="020B0604020202020204" pitchFamily="34" charset="0"/>
              </a:rPr>
              <a:t>The main thing that any organisation cares about when it comes to software development is cost.</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When building a product, your time is probably the biggest cost to an organisation. </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There will be initial overhead in learning how to use and integrate contract tests in your pipelines.</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p:txBody>
      </p:sp>
      <p:pic>
        <p:nvPicPr>
          <p:cNvPr id="4" name="Picture 3">
            <a:extLst>
              <a:ext uri="{FF2B5EF4-FFF2-40B4-BE49-F238E27FC236}">
                <a16:creationId xmlns:a16="http://schemas.microsoft.com/office/drawing/2014/main" id="{186F5014-501C-7F1A-A81E-A5FF55E93F34}"/>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4D699454-EB24-E8C1-655C-F49B06F5DF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6" name="Graphic 5" descr="Checkbox Ticked with solid fill">
            <a:extLst>
              <a:ext uri="{FF2B5EF4-FFF2-40B4-BE49-F238E27FC236}">
                <a16:creationId xmlns:a16="http://schemas.microsoft.com/office/drawing/2014/main" id="{20ECD8E2-B1DC-E7D3-3509-BBE563EBAF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39150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DA01-A34B-AF60-1D74-CB5CE8EA0093}"/>
              </a:ext>
            </a:extLst>
          </p:cNvPr>
          <p:cNvSpPr>
            <a:spLocks noGrp="1"/>
          </p:cNvSpPr>
          <p:nvPr>
            <p:ph type="ctrTitle"/>
          </p:nvPr>
        </p:nvSpPr>
        <p:spPr>
          <a:xfrm>
            <a:off x="1524000" y="1041400"/>
            <a:ext cx="9144000" cy="2387600"/>
          </a:xfrm>
        </p:spPr>
        <p:txBody>
          <a:bodyPr>
            <a:normAutofit/>
          </a:bodyPr>
          <a:lstStyle/>
          <a:p>
            <a:pPr algn="ctr"/>
            <a:r>
              <a:rPr lang="en-GB" dirty="0"/>
              <a:t>TOOLING</a:t>
            </a:r>
            <a:endParaRPr lang="bg-BG" dirty="0"/>
          </a:p>
        </p:txBody>
      </p:sp>
    </p:spTree>
    <p:extLst>
      <p:ext uri="{BB962C8B-B14F-4D97-AF65-F5344CB8AC3E}">
        <p14:creationId xmlns:p14="http://schemas.microsoft.com/office/powerpoint/2010/main" val="166524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B0433-268E-2A79-59F7-7D2C3E6AB8F4}"/>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OPENAPI SPEC ANATOMY</a:t>
            </a:r>
            <a:endParaRPr lang="bg-BG" dirty="0"/>
          </a:p>
        </p:txBody>
      </p:sp>
      <p:sp>
        <p:nvSpPr>
          <p:cNvPr id="3" name="Textplatzhalter 8">
            <a:extLst>
              <a:ext uri="{FF2B5EF4-FFF2-40B4-BE49-F238E27FC236}">
                <a16:creationId xmlns:a16="http://schemas.microsoft.com/office/drawing/2014/main" id="{F6F743F0-CD0E-946B-5022-FB049F0704EF}"/>
              </a:ext>
            </a:extLst>
          </p:cNvPr>
          <p:cNvSpPr txBox="1">
            <a:spLocks/>
          </p:cNvSpPr>
          <p:nvPr/>
        </p:nvSpPr>
        <p:spPr bwMode="gray">
          <a:xfrm>
            <a:off x="1390712" y="2050612"/>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i="1" dirty="0">
                <a:latin typeface="Arial" panose="020B0604020202020204" pitchFamily="34" charset="0"/>
                <a:cs typeface="Arial" panose="020B0604020202020204" pitchFamily="34" charset="0"/>
              </a:rPr>
              <a:t>Main body YAML</a:t>
            </a:r>
          </a:p>
          <a:p>
            <a:endParaRPr lang="en-GB" sz="1400" dirty="0">
              <a:latin typeface="Arial" panose="020B0604020202020204" pitchFamily="34" charset="0"/>
              <a:cs typeface="Arial" panose="020B0604020202020204" pitchFamily="34" charset="0"/>
            </a:endParaRPr>
          </a:p>
          <a:p>
            <a:r>
              <a:rPr lang="en-GB" sz="1400" b="1" i="1" dirty="0">
                <a:latin typeface="Arial" panose="020B0604020202020204" pitchFamily="34" charset="0"/>
                <a:cs typeface="Arial" panose="020B0604020202020204" pitchFamily="34" charset="0"/>
              </a:rPr>
              <a:t>Schemas YAML</a:t>
            </a:r>
          </a:p>
          <a:p>
            <a:endParaRPr lang="en-GB"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96F3DF4-8AAB-1536-267F-E8B9AE6927C2}"/>
              </a:ext>
            </a:extLst>
          </p:cNvPr>
          <p:cNvSpPr txBox="1"/>
          <p:nvPr/>
        </p:nvSpPr>
        <p:spPr>
          <a:xfrm>
            <a:off x="5425210" y="213299"/>
            <a:ext cx="5376078" cy="6555641"/>
          </a:xfrm>
          <a:prstGeom prst="rect">
            <a:avLst/>
          </a:prstGeom>
          <a:noFill/>
          <a:ln>
            <a:solidFill>
              <a:schemeClr val="accent1"/>
            </a:solidFill>
            <a:prstDash val="lgDash"/>
          </a:ln>
        </p:spPr>
        <p:txBody>
          <a:bodyPr wrap="square" rtlCol="0">
            <a:spAutoFit/>
          </a:bodyPr>
          <a:lstStyle/>
          <a:p>
            <a:r>
              <a:rPr lang="en-GB" sz="1000" dirty="0" err="1">
                <a:solidFill>
                  <a:schemeClr val="bg1"/>
                </a:solidFill>
                <a:latin typeface="Courier" pitchFamily="2" charset="0"/>
              </a:rPr>
              <a:t>openapi</a:t>
            </a:r>
            <a:r>
              <a:rPr lang="en-GB" sz="1000" dirty="0">
                <a:solidFill>
                  <a:schemeClr val="bg1"/>
                </a:solidFill>
                <a:latin typeface="Courier" pitchFamily="2" charset="0"/>
              </a:rPr>
              <a:t>: "3.0.0"</a:t>
            </a:r>
          </a:p>
          <a:p>
            <a:r>
              <a:rPr lang="en-GB" sz="1000" dirty="0">
                <a:solidFill>
                  <a:schemeClr val="bg1"/>
                </a:solidFill>
                <a:latin typeface="Courier" pitchFamily="2" charset="0"/>
              </a:rPr>
              <a:t>info:</a:t>
            </a:r>
          </a:p>
          <a:p>
            <a:r>
              <a:rPr lang="en-GB" sz="1000" dirty="0">
                <a:solidFill>
                  <a:schemeClr val="bg1"/>
                </a:solidFill>
                <a:latin typeface="Courier" pitchFamily="2" charset="0"/>
              </a:rPr>
              <a:t>  version: 1.0.0</a:t>
            </a:r>
          </a:p>
          <a:p>
            <a:r>
              <a:rPr lang="en-GB" sz="1000" dirty="0">
                <a:solidFill>
                  <a:schemeClr val="bg1"/>
                </a:solidFill>
                <a:latin typeface="Courier" pitchFamily="2" charset="0"/>
              </a:rPr>
              <a:t>  title: Swagger </a:t>
            </a:r>
            <a:r>
              <a:rPr lang="en-GB" sz="1000" dirty="0" err="1">
                <a:solidFill>
                  <a:schemeClr val="bg1"/>
                </a:solidFill>
                <a:latin typeface="Courier" pitchFamily="2" charset="0"/>
              </a:rPr>
              <a:t>Petstore</a:t>
            </a:r>
            <a:endParaRPr lang="en-GB" sz="1000" dirty="0">
              <a:solidFill>
                <a:schemeClr val="bg1"/>
              </a:solidFill>
              <a:latin typeface="Courier" pitchFamily="2" charset="0"/>
            </a:endParaRPr>
          </a:p>
          <a:p>
            <a:r>
              <a:rPr lang="en-GB" sz="1000" dirty="0">
                <a:solidFill>
                  <a:schemeClr val="bg1"/>
                </a:solidFill>
                <a:latin typeface="Courier" pitchFamily="2" charset="0"/>
              </a:rPr>
              <a:t>  license:</a:t>
            </a:r>
          </a:p>
          <a:p>
            <a:r>
              <a:rPr lang="en-GB" sz="1000" dirty="0">
                <a:solidFill>
                  <a:schemeClr val="bg1"/>
                </a:solidFill>
                <a:latin typeface="Courier" pitchFamily="2" charset="0"/>
              </a:rPr>
              <a:t>    name: MIT</a:t>
            </a:r>
          </a:p>
          <a:p>
            <a:r>
              <a:rPr lang="en-GB" sz="1000" dirty="0">
                <a:solidFill>
                  <a:schemeClr val="bg1"/>
                </a:solidFill>
                <a:latin typeface="Courier" pitchFamily="2" charset="0"/>
              </a:rPr>
              <a:t>servers:</a:t>
            </a:r>
          </a:p>
          <a:p>
            <a:r>
              <a:rPr lang="en-GB" sz="1000" dirty="0">
                <a:solidFill>
                  <a:schemeClr val="bg1"/>
                </a:solidFill>
                <a:latin typeface="Courier" pitchFamily="2" charset="0"/>
              </a:rPr>
              <a:t>  - </a:t>
            </a:r>
            <a:r>
              <a:rPr lang="en-GB" sz="1000" dirty="0" err="1">
                <a:solidFill>
                  <a:schemeClr val="bg1"/>
                </a:solidFill>
                <a:latin typeface="Courier" pitchFamily="2" charset="0"/>
              </a:rPr>
              <a:t>url</a:t>
            </a:r>
            <a:r>
              <a:rPr lang="en-GB" sz="1000" dirty="0">
                <a:solidFill>
                  <a:schemeClr val="bg1"/>
                </a:solidFill>
                <a:latin typeface="Courier" pitchFamily="2" charset="0"/>
              </a:rPr>
              <a:t>: http://</a:t>
            </a:r>
            <a:r>
              <a:rPr lang="en-GB" sz="1000" dirty="0" err="1">
                <a:solidFill>
                  <a:schemeClr val="bg1"/>
                </a:solidFill>
                <a:latin typeface="Courier" pitchFamily="2" charset="0"/>
              </a:rPr>
              <a:t>petstore.swagger.io</a:t>
            </a:r>
            <a:r>
              <a:rPr lang="en-GB" sz="1000" dirty="0">
                <a:solidFill>
                  <a:schemeClr val="bg1"/>
                </a:solidFill>
                <a:latin typeface="Courier" pitchFamily="2" charset="0"/>
              </a:rPr>
              <a:t>/v1</a:t>
            </a:r>
          </a:p>
          <a:p>
            <a:r>
              <a:rPr lang="en-GB" sz="1000" dirty="0">
                <a:solidFill>
                  <a:schemeClr val="bg1"/>
                </a:solidFill>
                <a:highlight>
                  <a:srgbClr val="FFFF00"/>
                </a:highlight>
                <a:latin typeface="Courier" pitchFamily="2" charset="0"/>
              </a:rPr>
              <a:t>paths:</a:t>
            </a:r>
          </a:p>
          <a:p>
            <a:r>
              <a:rPr lang="en-GB" sz="1000" dirty="0">
                <a:solidFill>
                  <a:schemeClr val="bg1"/>
                </a:solidFill>
                <a:highlight>
                  <a:srgbClr val="FFFF00"/>
                </a:highlight>
                <a:latin typeface="Courier" pitchFamily="2" charset="0"/>
              </a:rPr>
              <a:t>  /pets:</a:t>
            </a:r>
          </a:p>
          <a:p>
            <a:r>
              <a:rPr lang="en-GB" sz="1000" dirty="0">
                <a:solidFill>
                  <a:schemeClr val="bg1"/>
                </a:solidFill>
                <a:highlight>
                  <a:srgbClr val="FFFF00"/>
                </a:highlight>
                <a:latin typeface="Courier" pitchFamily="2" charset="0"/>
              </a:rPr>
              <a:t>    get:</a:t>
            </a:r>
          </a:p>
          <a:p>
            <a:r>
              <a:rPr lang="en-GB" sz="1000" dirty="0">
                <a:solidFill>
                  <a:schemeClr val="bg1"/>
                </a:solidFill>
                <a:latin typeface="Courier" pitchFamily="2" charset="0"/>
              </a:rPr>
              <a:t>      summary: List all pets</a:t>
            </a:r>
          </a:p>
          <a:p>
            <a:r>
              <a:rPr lang="en-GB" sz="1000" dirty="0">
                <a:solidFill>
                  <a:schemeClr val="bg1"/>
                </a:solidFill>
                <a:latin typeface="Courier" pitchFamily="2" charset="0"/>
              </a:rPr>
              <a:t>      </a:t>
            </a:r>
            <a:r>
              <a:rPr lang="en-GB" sz="1000" dirty="0" err="1">
                <a:solidFill>
                  <a:schemeClr val="bg1"/>
                </a:solidFill>
                <a:latin typeface="Courier" pitchFamily="2" charset="0"/>
              </a:rPr>
              <a:t>operationId</a:t>
            </a:r>
            <a:r>
              <a:rPr lang="en-GB" sz="1000" dirty="0">
                <a:solidFill>
                  <a:schemeClr val="bg1"/>
                </a:solidFill>
                <a:latin typeface="Courier" pitchFamily="2" charset="0"/>
              </a:rPr>
              <a:t>: </a:t>
            </a:r>
            <a:r>
              <a:rPr lang="en-GB" sz="1000" dirty="0" err="1">
                <a:solidFill>
                  <a:schemeClr val="bg1"/>
                </a:solidFill>
                <a:latin typeface="Courier" pitchFamily="2" charset="0"/>
              </a:rPr>
              <a:t>listPets</a:t>
            </a:r>
            <a:endParaRPr lang="en-GB" sz="1000" dirty="0">
              <a:solidFill>
                <a:schemeClr val="bg1"/>
              </a:solidFill>
              <a:latin typeface="Courier" pitchFamily="2" charset="0"/>
            </a:endParaRPr>
          </a:p>
          <a:p>
            <a:r>
              <a:rPr lang="en-GB" sz="1000" dirty="0">
                <a:solidFill>
                  <a:schemeClr val="bg1"/>
                </a:solidFill>
                <a:latin typeface="Courier" pitchFamily="2" charset="0"/>
              </a:rPr>
              <a:t>      tags:</a:t>
            </a:r>
          </a:p>
          <a:p>
            <a:r>
              <a:rPr lang="en-GB" sz="1000" dirty="0">
                <a:solidFill>
                  <a:schemeClr val="bg1"/>
                </a:solidFill>
                <a:latin typeface="Courier" pitchFamily="2" charset="0"/>
              </a:rPr>
              <a:t>        - pets</a:t>
            </a:r>
          </a:p>
          <a:p>
            <a:r>
              <a:rPr lang="en-GB" sz="1000" dirty="0">
                <a:solidFill>
                  <a:schemeClr val="bg1"/>
                </a:solidFill>
                <a:highlight>
                  <a:srgbClr val="FFFF00"/>
                </a:highlight>
                <a:latin typeface="Courier" pitchFamily="2" charset="0"/>
              </a:rPr>
              <a:t>      parameters:</a:t>
            </a:r>
          </a:p>
          <a:p>
            <a:r>
              <a:rPr lang="en-GB" sz="1000" dirty="0">
                <a:solidFill>
                  <a:schemeClr val="bg1"/>
                </a:solidFill>
                <a:latin typeface="Courier" pitchFamily="2" charset="0"/>
              </a:rPr>
              <a:t>        - name: limit</a:t>
            </a:r>
          </a:p>
          <a:p>
            <a:r>
              <a:rPr lang="en-GB" sz="1000" dirty="0">
                <a:solidFill>
                  <a:schemeClr val="bg1"/>
                </a:solidFill>
                <a:latin typeface="Courier" pitchFamily="2" charset="0"/>
              </a:rPr>
              <a:t>          in: query</a:t>
            </a:r>
          </a:p>
          <a:p>
            <a:r>
              <a:rPr lang="en-GB" sz="1000" dirty="0">
                <a:solidFill>
                  <a:schemeClr val="bg1"/>
                </a:solidFill>
                <a:latin typeface="Courier" pitchFamily="2" charset="0"/>
              </a:rPr>
              <a:t>          description: How many items to return at one time (max 100)</a:t>
            </a:r>
          </a:p>
          <a:p>
            <a:r>
              <a:rPr lang="en-GB" sz="1000" dirty="0">
                <a:solidFill>
                  <a:schemeClr val="bg1"/>
                </a:solidFill>
                <a:latin typeface="Courier" pitchFamily="2" charset="0"/>
              </a:rPr>
              <a:t>          required: false</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integer</a:t>
            </a:r>
          </a:p>
          <a:p>
            <a:r>
              <a:rPr lang="en-GB" sz="1000" dirty="0">
                <a:solidFill>
                  <a:schemeClr val="bg1"/>
                </a:solidFill>
                <a:latin typeface="Courier" pitchFamily="2" charset="0"/>
              </a:rPr>
              <a:t>            format: int32</a:t>
            </a:r>
          </a:p>
          <a:p>
            <a:r>
              <a:rPr lang="en-GB" sz="1000" dirty="0">
                <a:solidFill>
                  <a:schemeClr val="bg1"/>
                </a:solidFill>
                <a:latin typeface="Courier" pitchFamily="2" charset="0"/>
              </a:rPr>
              <a:t>      </a:t>
            </a:r>
            <a:r>
              <a:rPr lang="en-GB" sz="1000" dirty="0">
                <a:solidFill>
                  <a:schemeClr val="bg1"/>
                </a:solidFill>
                <a:highlight>
                  <a:srgbClr val="FFFF00"/>
                </a:highlight>
                <a:latin typeface="Courier" pitchFamily="2" charset="0"/>
              </a:rPr>
              <a:t>responses:</a:t>
            </a:r>
          </a:p>
          <a:p>
            <a:r>
              <a:rPr lang="en-GB" sz="1000" dirty="0">
                <a:solidFill>
                  <a:schemeClr val="bg1"/>
                </a:solidFill>
                <a:latin typeface="Courier" pitchFamily="2" charset="0"/>
              </a:rPr>
              <a:t>        '200':</a:t>
            </a:r>
          </a:p>
          <a:p>
            <a:r>
              <a:rPr lang="en-GB" sz="1000" dirty="0">
                <a:solidFill>
                  <a:schemeClr val="bg1"/>
                </a:solidFill>
                <a:latin typeface="Courier" pitchFamily="2" charset="0"/>
              </a:rPr>
              <a:t>          description: A paged array of pets</a:t>
            </a:r>
          </a:p>
          <a:p>
            <a:r>
              <a:rPr lang="en-GB" sz="1000" dirty="0">
                <a:solidFill>
                  <a:schemeClr val="bg1"/>
                </a:solidFill>
                <a:latin typeface="Courier" pitchFamily="2" charset="0"/>
              </a:rPr>
              <a:t>          headers:</a:t>
            </a:r>
          </a:p>
          <a:p>
            <a:r>
              <a:rPr lang="en-GB" sz="1000" dirty="0">
                <a:solidFill>
                  <a:schemeClr val="bg1"/>
                </a:solidFill>
                <a:latin typeface="Courier" pitchFamily="2" charset="0"/>
              </a:rPr>
              <a:t>            x-next:</a:t>
            </a:r>
          </a:p>
          <a:p>
            <a:r>
              <a:rPr lang="en-GB" sz="1000" dirty="0">
                <a:solidFill>
                  <a:schemeClr val="bg1"/>
                </a:solidFill>
                <a:latin typeface="Courier" pitchFamily="2" charset="0"/>
              </a:rPr>
              <a:t>              description: A link to the next page of responses</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    </a:t>
            </a:r>
          </a:p>
          <a:p>
            <a:r>
              <a:rPr lang="en-GB" sz="1000" dirty="0">
                <a:solidFill>
                  <a:schemeClr val="bg1"/>
                </a:solidFill>
                <a:highlight>
                  <a:srgbClr val="FFFF00"/>
                </a:highlight>
                <a:latin typeface="Courier" pitchFamily="2" charset="0"/>
              </a:rPr>
              <a:t>              schema:</a:t>
            </a:r>
          </a:p>
          <a:p>
            <a:r>
              <a:rPr lang="en-GB" sz="1000" dirty="0">
                <a:solidFill>
                  <a:schemeClr val="bg1"/>
                </a:solidFill>
                <a:highlight>
                  <a:srgbClr val="FFFF00"/>
                </a:highlight>
                <a:latin typeface="Courier" pitchFamily="2" charset="0"/>
              </a:rPr>
              <a:t>                $ref: "#/components/schemas/Pets"</a:t>
            </a:r>
          </a:p>
          <a:p>
            <a:r>
              <a:rPr lang="en-GB" sz="1000" dirty="0">
                <a:solidFill>
                  <a:schemeClr val="bg1"/>
                </a:solidFill>
                <a:latin typeface="Courier" pitchFamily="2" charset="0"/>
              </a:rPr>
              <a:t>        default:</a:t>
            </a:r>
          </a:p>
          <a:p>
            <a:r>
              <a:rPr lang="en-GB" sz="1000" dirty="0">
                <a:solidFill>
                  <a:schemeClr val="bg1"/>
                </a:solidFill>
                <a:latin typeface="Courier" pitchFamily="2" charset="0"/>
              </a:rPr>
              <a:t>          description: unexpected error</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a:t>
            </a:r>
          </a:p>
          <a:p>
            <a:r>
              <a:rPr lang="en-GB" sz="1000" dirty="0">
                <a:solidFill>
                  <a:schemeClr val="bg1"/>
                </a:solidFill>
                <a:latin typeface="Courier" pitchFamily="2" charset="0"/>
              </a:rPr>
              <a:t>              schema:</a:t>
            </a:r>
          </a:p>
          <a:p>
            <a:r>
              <a:rPr lang="en-GB" sz="1000" dirty="0">
                <a:solidFill>
                  <a:schemeClr val="bg1"/>
                </a:solidFill>
                <a:latin typeface="Courier" pitchFamily="2" charset="0"/>
              </a:rPr>
              <a:t>                $ref: "#/components/schemas/Error"</a:t>
            </a:r>
          </a:p>
        </p:txBody>
      </p:sp>
      <p:sp>
        <p:nvSpPr>
          <p:cNvPr id="5" name="TextBox 4">
            <a:extLst>
              <a:ext uri="{FF2B5EF4-FFF2-40B4-BE49-F238E27FC236}">
                <a16:creationId xmlns:a16="http://schemas.microsoft.com/office/drawing/2014/main" id="{8B53262D-C06A-EDF1-CC69-51B53EC06963}"/>
              </a:ext>
            </a:extLst>
          </p:cNvPr>
          <p:cNvSpPr txBox="1"/>
          <p:nvPr/>
        </p:nvSpPr>
        <p:spPr>
          <a:xfrm>
            <a:off x="1180304" y="3895023"/>
            <a:ext cx="2696676" cy="2400657"/>
          </a:xfrm>
          <a:prstGeom prst="rect">
            <a:avLst/>
          </a:prstGeom>
          <a:noFill/>
          <a:ln>
            <a:solidFill>
              <a:schemeClr val="accent1"/>
            </a:solidFill>
            <a:prstDash val="lgDash"/>
          </a:ln>
        </p:spPr>
        <p:txBody>
          <a:bodyPr wrap="square" rtlCol="0">
            <a:spAutoFit/>
          </a:bodyPr>
          <a:lstStyle/>
          <a:p>
            <a:r>
              <a:rPr lang="en-GB" sz="1000" dirty="0">
                <a:solidFill>
                  <a:schemeClr val="bg1"/>
                </a:solidFill>
                <a:highlight>
                  <a:srgbClr val="FFFF00"/>
                </a:highlight>
                <a:latin typeface="Courier" pitchFamily="2" charset="0"/>
              </a:rPr>
              <a:t>components:</a:t>
            </a:r>
          </a:p>
          <a:p>
            <a:r>
              <a:rPr lang="en-GB" sz="1000" dirty="0">
                <a:solidFill>
                  <a:schemeClr val="bg1"/>
                </a:solidFill>
                <a:highlight>
                  <a:srgbClr val="FFFF00"/>
                </a:highlight>
                <a:latin typeface="Courier" pitchFamily="2" charset="0"/>
              </a:rPr>
              <a:t>  schemas:</a:t>
            </a:r>
          </a:p>
          <a:p>
            <a:r>
              <a:rPr lang="en-GB" sz="1000" dirty="0">
                <a:solidFill>
                  <a:schemeClr val="bg1"/>
                </a:solidFill>
                <a:latin typeface="Courier" pitchFamily="2" charset="0"/>
              </a:rPr>
              <a:t>    Pet:</a:t>
            </a:r>
          </a:p>
          <a:p>
            <a:r>
              <a:rPr lang="en-GB" sz="1000" dirty="0">
                <a:solidFill>
                  <a:schemeClr val="bg1"/>
                </a:solidFill>
                <a:latin typeface="Courier" pitchFamily="2" charset="0"/>
              </a:rPr>
              <a:t>      type: object</a:t>
            </a:r>
          </a:p>
          <a:p>
            <a:r>
              <a:rPr lang="en-GB" sz="1000" dirty="0">
                <a:solidFill>
                  <a:schemeClr val="bg1"/>
                </a:solidFill>
                <a:latin typeface="Courier" pitchFamily="2" charset="0"/>
              </a:rPr>
              <a:t>      required:</a:t>
            </a:r>
          </a:p>
          <a:p>
            <a:r>
              <a:rPr lang="en-GB" sz="1000" dirty="0">
                <a:solidFill>
                  <a:schemeClr val="bg1"/>
                </a:solidFill>
                <a:highlight>
                  <a:srgbClr val="FFFF00"/>
                </a:highlight>
                <a:latin typeface="Courier" pitchFamily="2" charset="0"/>
              </a:rPr>
              <a:t>        - id</a:t>
            </a:r>
          </a:p>
          <a:p>
            <a:r>
              <a:rPr lang="en-GB" sz="1000" dirty="0">
                <a:solidFill>
                  <a:schemeClr val="bg1"/>
                </a:solidFill>
                <a:latin typeface="Courier" pitchFamily="2" charset="0"/>
              </a:rPr>
              <a:t>        - name</a:t>
            </a:r>
          </a:p>
          <a:p>
            <a:r>
              <a:rPr lang="en-GB" sz="1000" dirty="0">
                <a:solidFill>
                  <a:schemeClr val="bg1"/>
                </a:solidFill>
                <a:latin typeface="Courier" pitchFamily="2" charset="0"/>
              </a:rPr>
              <a:t>      properties:</a:t>
            </a:r>
          </a:p>
          <a:p>
            <a:r>
              <a:rPr lang="en-GB" sz="1000" dirty="0">
                <a:solidFill>
                  <a:schemeClr val="bg1"/>
                </a:solidFill>
                <a:highlight>
                  <a:srgbClr val="FFFF00"/>
                </a:highlight>
                <a:latin typeface="Courier" pitchFamily="2" charset="0"/>
              </a:rPr>
              <a:t>        id:</a:t>
            </a:r>
          </a:p>
          <a:p>
            <a:r>
              <a:rPr lang="en-GB" sz="1000" dirty="0">
                <a:solidFill>
                  <a:schemeClr val="bg1"/>
                </a:solidFill>
                <a:highlight>
                  <a:srgbClr val="FFFF00"/>
                </a:highlight>
                <a:latin typeface="Courier" pitchFamily="2" charset="0"/>
              </a:rPr>
              <a:t>          type: integer</a:t>
            </a:r>
          </a:p>
          <a:p>
            <a:r>
              <a:rPr lang="en-GB" sz="1000" dirty="0">
                <a:solidFill>
                  <a:schemeClr val="bg1"/>
                </a:solidFill>
                <a:highlight>
                  <a:srgbClr val="FFFF00"/>
                </a:highlight>
                <a:latin typeface="Courier" pitchFamily="2" charset="0"/>
              </a:rPr>
              <a:t>          format: int64</a:t>
            </a:r>
          </a:p>
          <a:p>
            <a:r>
              <a:rPr lang="en-GB" sz="1000" dirty="0">
                <a:solidFill>
                  <a:schemeClr val="bg1"/>
                </a:solidFill>
                <a:latin typeface="Courier" pitchFamily="2" charset="0"/>
              </a:rPr>
              <a:t>        name:</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tag:</a:t>
            </a:r>
          </a:p>
          <a:p>
            <a:r>
              <a:rPr lang="en-GB" sz="1000" dirty="0">
                <a:solidFill>
                  <a:schemeClr val="bg1"/>
                </a:solidFill>
                <a:latin typeface="Courier" pitchFamily="2" charset="0"/>
              </a:rPr>
              <a:t>          type: string</a:t>
            </a:r>
          </a:p>
        </p:txBody>
      </p:sp>
      <p:sp>
        <p:nvSpPr>
          <p:cNvPr id="6" name="Right Arrow 5">
            <a:extLst>
              <a:ext uri="{FF2B5EF4-FFF2-40B4-BE49-F238E27FC236}">
                <a16:creationId xmlns:a16="http://schemas.microsoft.com/office/drawing/2014/main" id="{56264547-2514-C1BD-465F-24DFC4CDE7B7}"/>
              </a:ext>
            </a:extLst>
          </p:cNvPr>
          <p:cNvSpPr/>
          <p:nvPr/>
        </p:nvSpPr>
        <p:spPr>
          <a:xfrm>
            <a:off x="3366508" y="2050612"/>
            <a:ext cx="1375853" cy="177984"/>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sp>
        <p:nvSpPr>
          <p:cNvPr id="7" name="Right Arrow 6">
            <a:extLst>
              <a:ext uri="{FF2B5EF4-FFF2-40B4-BE49-F238E27FC236}">
                <a16:creationId xmlns:a16="http://schemas.microsoft.com/office/drawing/2014/main" id="{57A4C49A-ED3F-7307-EA03-04C55EF92957}"/>
              </a:ext>
            </a:extLst>
          </p:cNvPr>
          <p:cNvSpPr/>
          <p:nvPr/>
        </p:nvSpPr>
        <p:spPr>
          <a:xfrm rot="5400000">
            <a:off x="1896200" y="3241583"/>
            <a:ext cx="700130" cy="164970"/>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pic>
        <p:nvPicPr>
          <p:cNvPr id="8" name="Picture 7">
            <a:extLst>
              <a:ext uri="{FF2B5EF4-FFF2-40B4-BE49-F238E27FC236}">
                <a16:creationId xmlns:a16="http://schemas.microsoft.com/office/drawing/2014/main" id="{EB222B9B-D7A7-B565-CA37-4159A9BB4AB2}"/>
              </a:ext>
            </a:extLst>
          </p:cNvPr>
          <p:cNvPicPr>
            <a:picLocks noChangeAspect="1"/>
          </p:cNvPicPr>
          <p:nvPr/>
        </p:nvPicPr>
        <p:blipFill>
          <a:blip r:embed="rId3"/>
          <a:stretch>
            <a:fillRect/>
          </a:stretch>
        </p:blipFill>
        <p:spPr>
          <a:xfrm>
            <a:off x="11072553" y="109024"/>
            <a:ext cx="1019468" cy="1010445"/>
          </a:xfrm>
          <a:prstGeom prst="rect">
            <a:avLst/>
          </a:prstGeom>
        </p:spPr>
      </p:pic>
    </p:spTree>
    <p:extLst>
      <p:ext uri="{BB962C8B-B14F-4D97-AF65-F5344CB8AC3E}">
        <p14:creationId xmlns:p14="http://schemas.microsoft.com/office/powerpoint/2010/main" val="27078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3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7F3-EB8C-4DE8-A41F-27E74DF4D2A7}"/>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SWAGGER</a:t>
            </a:r>
            <a:endParaRPr lang="bg-BG" dirty="0">
              <a:solidFill>
                <a:schemeClr val="bg1"/>
              </a:solidFill>
            </a:endParaRPr>
          </a:p>
        </p:txBody>
      </p:sp>
      <p:pic>
        <p:nvPicPr>
          <p:cNvPr id="3" name="Picture 2">
            <a:extLst>
              <a:ext uri="{FF2B5EF4-FFF2-40B4-BE49-F238E27FC236}">
                <a16:creationId xmlns:a16="http://schemas.microsoft.com/office/drawing/2014/main" id="{87510AF4-E2A7-12D2-7BE4-C505F92662C9}"/>
              </a:ext>
            </a:extLst>
          </p:cNvPr>
          <p:cNvPicPr>
            <a:picLocks noChangeAspect="1"/>
          </p:cNvPicPr>
          <p:nvPr/>
        </p:nvPicPr>
        <p:blipFill>
          <a:blip r:embed="rId3"/>
          <a:stretch>
            <a:fillRect/>
          </a:stretch>
        </p:blipFill>
        <p:spPr>
          <a:xfrm>
            <a:off x="325626" y="1429255"/>
            <a:ext cx="8197691" cy="5123556"/>
          </a:xfrm>
          <a:prstGeom prst="rect">
            <a:avLst/>
          </a:prstGeom>
        </p:spPr>
      </p:pic>
      <p:pic>
        <p:nvPicPr>
          <p:cNvPr id="4" name="Picture 3">
            <a:extLst>
              <a:ext uri="{FF2B5EF4-FFF2-40B4-BE49-F238E27FC236}">
                <a16:creationId xmlns:a16="http://schemas.microsoft.com/office/drawing/2014/main" id="{3C2BF896-CF98-BCF1-3D80-7B613F70467D}"/>
              </a:ext>
            </a:extLst>
          </p:cNvPr>
          <p:cNvPicPr>
            <a:picLocks noChangeAspect="1"/>
          </p:cNvPicPr>
          <p:nvPr/>
        </p:nvPicPr>
        <p:blipFill>
          <a:blip r:embed="rId4"/>
          <a:stretch>
            <a:fillRect/>
          </a:stretch>
        </p:blipFill>
        <p:spPr>
          <a:xfrm>
            <a:off x="11072553" y="131218"/>
            <a:ext cx="940518" cy="940518"/>
          </a:xfrm>
          <a:prstGeom prst="rect">
            <a:avLst/>
          </a:prstGeom>
        </p:spPr>
      </p:pic>
      <p:sp>
        <p:nvSpPr>
          <p:cNvPr id="5" name="Cloud Callout 4">
            <a:extLst>
              <a:ext uri="{FF2B5EF4-FFF2-40B4-BE49-F238E27FC236}">
                <a16:creationId xmlns:a16="http://schemas.microsoft.com/office/drawing/2014/main" id="{66BCE6BB-C5E4-69BD-0D27-ABF97EA92922}"/>
              </a:ext>
            </a:extLst>
          </p:cNvPr>
          <p:cNvSpPr/>
          <p:nvPr/>
        </p:nvSpPr>
        <p:spPr>
          <a:xfrm>
            <a:off x="8736677" y="3227186"/>
            <a:ext cx="3067676" cy="1843578"/>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We will write docs ”</a:t>
            </a:r>
            <a:r>
              <a:rPr lang="en-GB" sz="1600" b="1" i="1" u="sng" dirty="0">
                <a:solidFill>
                  <a:schemeClr val="bg1"/>
                </a:solidFill>
                <a:latin typeface="Arial" panose="020B0604020202020204" pitchFamily="34" charset="0"/>
                <a:cs typeface="Arial" panose="020B0604020202020204" pitchFamily="34" charset="0"/>
              </a:rPr>
              <a:t>when we have time</a:t>
            </a:r>
            <a:r>
              <a:rPr lang="en-GB" sz="1600" dirty="0">
                <a:solidFill>
                  <a:schemeClr val="bg1"/>
                </a:solidFill>
                <a:latin typeface="Arial" panose="020B0604020202020204" pitchFamily="34" charset="0"/>
                <a:cs typeface="Arial" panose="020B0604020202020204" pitchFamily="34" charset="0"/>
              </a:rPr>
              <a:t>”… almost definitely for sure… </a:t>
            </a:r>
            <a:r>
              <a:rPr lang="en-GB" sz="1600" b="1" i="1" u="sng" dirty="0">
                <a:solidFill>
                  <a:schemeClr val="bg1"/>
                </a:solidFill>
                <a:latin typeface="Arial" panose="020B0604020202020204" pitchFamily="34" charset="0"/>
                <a:cs typeface="Arial" panose="020B0604020202020204" pitchFamily="34" charset="0"/>
              </a:rPr>
              <a:t>maybe</a:t>
            </a:r>
            <a:r>
              <a:rPr lang="en-GB" sz="1600" dirty="0">
                <a:solidFill>
                  <a:schemeClr val="bg1"/>
                </a:solidFill>
                <a:latin typeface="Arial" panose="020B0604020202020204" pitchFamily="34" charset="0"/>
                <a:cs typeface="Arial" panose="020B0604020202020204" pitchFamily="34" charset="0"/>
              </a:rPr>
              <a:t>…“</a:t>
            </a:r>
          </a:p>
        </p:txBody>
      </p:sp>
      <p:sp>
        <p:nvSpPr>
          <p:cNvPr id="6" name="Cloud Callout 5">
            <a:extLst>
              <a:ext uri="{FF2B5EF4-FFF2-40B4-BE49-F238E27FC236}">
                <a16:creationId xmlns:a16="http://schemas.microsoft.com/office/drawing/2014/main" id="{B76EFC76-D6C4-E7BF-C60F-CD113DB1DEA3}"/>
              </a:ext>
            </a:extLst>
          </p:cNvPr>
          <p:cNvSpPr/>
          <p:nvPr/>
        </p:nvSpPr>
        <p:spPr>
          <a:xfrm>
            <a:off x="9010972" y="1683304"/>
            <a:ext cx="2078792" cy="1525668"/>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“Code-first and </a:t>
            </a:r>
            <a:r>
              <a:rPr lang="en-GB" sz="1600" b="1" i="1" u="sng" dirty="0">
                <a:solidFill>
                  <a:schemeClr val="bg1"/>
                </a:solidFill>
                <a:latin typeface="Arial" panose="020B0604020202020204" pitchFamily="34" charset="0"/>
                <a:cs typeface="Arial" panose="020B0604020202020204" pitchFamily="34" charset="0"/>
              </a:rPr>
              <a:t>meh </a:t>
            </a:r>
            <a:r>
              <a:rPr lang="en-GB" sz="1600" dirty="0">
                <a:solidFill>
                  <a:schemeClr val="bg1"/>
                </a:solidFill>
                <a:latin typeface="Arial" panose="020B0604020202020204" pitchFamily="34" charset="0"/>
                <a:cs typeface="Arial" panose="020B0604020202020204" pitchFamily="34" charset="0"/>
              </a:rPr>
              <a:t>docs later…“</a:t>
            </a:r>
          </a:p>
        </p:txBody>
      </p:sp>
    </p:spTree>
    <p:extLst>
      <p:ext uri="{BB962C8B-B14F-4D97-AF65-F5344CB8AC3E}">
        <p14:creationId xmlns:p14="http://schemas.microsoft.com/office/powerpoint/2010/main" val="27855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76C6-3DDF-47D0-796C-F41F53F361A8}"/>
              </a:ext>
            </a:extLst>
          </p:cNvPr>
          <p:cNvSpPr txBox="1">
            <a:spLocks/>
          </p:cNvSpPr>
          <p:nvPr/>
        </p:nvSpPr>
        <p:spPr>
          <a:xfrm>
            <a:off x="0" y="0"/>
            <a:ext cx="819978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OPENAPI GENERATOR</a:t>
            </a:r>
          </a:p>
          <a:p>
            <a:pPr algn="l"/>
            <a:r>
              <a:rPr lang="en-GB" b="1" dirty="0"/>
              <a:t>SPEC-TO-CODE GENERATION</a:t>
            </a:r>
          </a:p>
        </p:txBody>
      </p:sp>
      <p:sp>
        <p:nvSpPr>
          <p:cNvPr id="3" name="Textplatzhalter 8">
            <a:extLst>
              <a:ext uri="{FF2B5EF4-FFF2-40B4-BE49-F238E27FC236}">
                <a16:creationId xmlns:a16="http://schemas.microsoft.com/office/drawing/2014/main" id="{BF99B35E-1485-4AE9-C60C-0303763948C9}"/>
              </a:ext>
            </a:extLst>
          </p:cNvPr>
          <p:cNvSpPr txBox="1">
            <a:spLocks/>
          </p:cNvSpPr>
          <p:nvPr/>
        </p:nvSpPr>
        <p:spPr bwMode="gray">
          <a:xfrm>
            <a:off x="392084" y="1510285"/>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latin typeface="Arial" panose="020B0604020202020204" pitchFamily="34" charset="0"/>
                <a:cs typeface="Arial" panose="020B0604020202020204" pitchFamily="34" charset="0"/>
              </a:rPr>
              <a:t>Given an </a:t>
            </a:r>
            <a:r>
              <a:rPr lang="en-GB" sz="1600" dirty="0" err="1">
                <a:latin typeface="Arial" panose="020B0604020202020204" pitchFamily="34" charset="0"/>
                <a:cs typeface="Arial" panose="020B0604020202020204" pitchFamily="34" charset="0"/>
              </a:rPr>
              <a:t>OpenAPI</a:t>
            </a:r>
            <a:r>
              <a:rPr lang="en-GB" sz="1600" dirty="0">
                <a:latin typeface="Arial" panose="020B0604020202020204" pitchFamily="34" charset="0"/>
                <a:cs typeface="Arial" panose="020B0604020202020204" pitchFamily="34" charset="0"/>
              </a:rPr>
              <a:t> Spec, and using an </a:t>
            </a:r>
            <a:r>
              <a:rPr lang="en-GB" sz="1600" b="1" i="1" dirty="0" err="1">
                <a:latin typeface="Arial" panose="020B0604020202020204" pitchFamily="34" charset="0"/>
                <a:cs typeface="Arial" panose="020B0604020202020204" pitchFamily="34" charset="0"/>
              </a:rPr>
              <a:t>OpenAPI</a:t>
            </a:r>
            <a:r>
              <a:rPr lang="en-GB" sz="1600" b="1" i="1" dirty="0">
                <a:latin typeface="Arial" panose="020B0604020202020204" pitchFamily="34" charset="0"/>
                <a:cs typeface="Arial" panose="020B0604020202020204" pitchFamily="34" charset="0"/>
              </a:rPr>
              <a:t> Generator</a:t>
            </a:r>
            <a:r>
              <a:rPr lang="en-GB" sz="1600" dirty="0">
                <a:latin typeface="Arial" panose="020B0604020202020204" pitchFamily="34" charset="0"/>
                <a:cs typeface="Arial" panose="020B0604020202020204" pitchFamily="34" charset="0"/>
              </a:rPr>
              <a:t> you can generate</a:t>
            </a:r>
            <a:r>
              <a:rPr lang="bg-BG" sz="1600" dirty="0">
                <a:latin typeface="Arial" panose="020B0604020202020204" pitchFamily="34" charset="0"/>
                <a:cs typeface="Arial" panose="020B0604020202020204" pitchFamily="34" charset="0"/>
              </a:rPr>
              <a:t>:</a:t>
            </a:r>
          </a:p>
          <a:p>
            <a:endParaRPr lang="bg-BG"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API clients.</a:t>
            </a:r>
            <a:endParaRPr lang="bg-BG" sz="1600" dirty="0">
              <a:latin typeface="Arial" panose="020B0604020202020204" pitchFamily="34" charset="0"/>
              <a:cs typeface="Arial" panose="020B0604020202020204" pitchFamily="34" charset="0"/>
            </a:endParaRP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Server stubs.</a:t>
            </a:r>
            <a:endParaRPr lang="bg-BG" sz="1600" dirty="0">
              <a:latin typeface="Arial" panose="020B0604020202020204" pitchFamily="34" charset="0"/>
              <a:cs typeface="Arial" panose="020B0604020202020204" pitchFamily="34" charset="0"/>
            </a:endParaRP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Documentation.</a:t>
            </a:r>
            <a:endParaRPr lang="bg-BG" sz="1600" dirty="0">
              <a:latin typeface="Arial" panose="020B0604020202020204" pitchFamily="34" charset="0"/>
              <a:cs typeface="Arial" panose="020B0604020202020204" pitchFamily="34" charset="0"/>
            </a:endParaRP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Etc.</a:t>
            </a:r>
          </a:p>
        </p:txBody>
      </p:sp>
      <p:pic>
        <p:nvPicPr>
          <p:cNvPr id="4" name="Picture 3">
            <a:extLst>
              <a:ext uri="{FF2B5EF4-FFF2-40B4-BE49-F238E27FC236}">
                <a16:creationId xmlns:a16="http://schemas.microsoft.com/office/drawing/2014/main" id="{C0907FEF-BA89-6AD1-BDD9-6F16E0067936}"/>
              </a:ext>
            </a:extLst>
          </p:cNvPr>
          <p:cNvPicPr>
            <a:picLocks noChangeAspect="1"/>
          </p:cNvPicPr>
          <p:nvPr/>
        </p:nvPicPr>
        <p:blipFill>
          <a:blip r:embed="rId3"/>
          <a:stretch>
            <a:fillRect/>
          </a:stretch>
        </p:blipFill>
        <p:spPr>
          <a:xfrm>
            <a:off x="4048098" y="2060112"/>
            <a:ext cx="7169727" cy="3937397"/>
          </a:xfrm>
          <a:prstGeom prst="rect">
            <a:avLst/>
          </a:prstGeom>
        </p:spPr>
      </p:pic>
      <p:sp>
        <p:nvSpPr>
          <p:cNvPr id="5" name="Rectangle 4">
            <a:extLst>
              <a:ext uri="{FF2B5EF4-FFF2-40B4-BE49-F238E27FC236}">
                <a16:creationId xmlns:a16="http://schemas.microsoft.com/office/drawing/2014/main" id="{F99E4C17-A51F-6E3D-E73B-1FAE3464DC5F}"/>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pic>
        <p:nvPicPr>
          <p:cNvPr id="6" name="Graphic 5">
            <a:extLst>
              <a:ext uri="{FF2B5EF4-FFF2-40B4-BE49-F238E27FC236}">
                <a16:creationId xmlns:a16="http://schemas.microsoft.com/office/drawing/2014/main" id="{EE789FD3-6194-5F6E-8F94-3B6B6F8D11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7825" y="141607"/>
            <a:ext cx="806890" cy="806890"/>
          </a:xfrm>
          <a:prstGeom prst="rect">
            <a:avLst/>
          </a:prstGeom>
        </p:spPr>
      </p:pic>
    </p:spTree>
    <p:extLst>
      <p:ext uri="{BB962C8B-B14F-4D97-AF65-F5344CB8AC3E}">
        <p14:creationId xmlns:p14="http://schemas.microsoft.com/office/powerpoint/2010/main" val="255243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56E5D086-44AA-3EFA-6E98-447675DE4DBB}"/>
              </a:ext>
            </a:extLst>
          </p:cNvPr>
          <p:cNvSpPr txBox="1">
            <a:spLocks/>
          </p:cNvSpPr>
          <p:nvPr/>
        </p:nvSpPr>
        <p:spPr bwMode="gray">
          <a:xfrm>
            <a:off x="392084" y="1510285"/>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latin typeface="Arial" panose="020B0604020202020204" pitchFamily="34" charset="0"/>
                <a:cs typeface="Arial" panose="020B0604020202020204" pitchFamily="34" charset="0"/>
              </a:rPr>
              <a:t>Given an existing code base, and using an </a:t>
            </a:r>
            <a:r>
              <a:rPr lang="en-GB" sz="1600" b="1" i="1" dirty="0" err="1">
                <a:latin typeface="Arial" panose="020B0604020202020204" pitchFamily="34" charset="0"/>
                <a:cs typeface="Arial" panose="020B0604020202020204" pitchFamily="34" charset="0"/>
              </a:rPr>
              <a:t>OpenAPI</a:t>
            </a:r>
            <a:r>
              <a:rPr lang="en-GB" sz="1600" b="1" i="1" dirty="0">
                <a:latin typeface="Arial" panose="020B0604020202020204" pitchFamily="34" charset="0"/>
                <a:cs typeface="Arial" panose="020B0604020202020204" pitchFamily="34" charset="0"/>
              </a:rPr>
              <a:t> Generator</a:t>
            </a:r>
            <a:r>
              <a:rPr lang="en-GB" sz="1600" dirty="0">
                <a:latin typeface="Arial" panose="020B0604020202020204" pitchFamily="34" charset="0"/>
                <a:cs typeface="Arial" panose="020B0604020202020204" pitchFamily="34" charset="0"/>
              </a:rPr>
              <a:t>, generate an </a:t>
            </a:r>
            <a:r>
              <a:rPr lang="en-GB" sz="1600" dirty="0" err="1">
                <a:latin typeface="Arial" panose="020B0604020202020204" pitchFamily="34" charset="0"/>
                <a:cs typeface="Arial" panose="020B0604020202020204" pitchFamily="34" charset="0"/>
              </a:rPr>
              <a:t>OpenAPI</a:t>
            </a:r>
            <a:r>
              <a:rPr lang="en-GB" sz="1600" dirty="0">
                <a:latin typeface="Arial" panose="020B0604020202020204" pitchFamily="34" charset="0"/>
                <a:cs typeface="Arial" panose="020B0604020202020204" pitchFamily="34" charset="0"/>
              </a:rPr>
              <a:t> Spec.</a:t>
            </a:r>
            <a:endParaRPr lang="bg-BG" sz="1600" dirty="0">
              <a:latin typeface="Arial" panose="020B0604020202020204" pitchFamily="34" charset="0"/>
              <a:cs typeface="Arial" panose="020B0604020202020204" pitchFamily="34" charset="0"/>
            </a:endParaRPr>
          </a:p>
          <a:p>
            <a:endParaRPr lang="bg-BG"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DBC560-49A3-868D-099D-B67967CCE458}"/>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pic>
        <p:nvPicPr>
          <p:cNvPr id="4" name="Graphic 3">
            <a:extLst>
              <a:ext uri="{FF2B5EF4-FFF2-40B4-BE49-F238E27FC236}">
                <a16:creationId xmlns:a16="http://schemas.microsoft.com/office/drawing/2014/main" id="{22C933B2-A5EE-51E9-1052-5E03CB6717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7825" y="141607"/>
            <a:ext cx="806890" cy="806890"/>
          </a:xfrm>
          <a:prstGeom prst="rect">
            <a:avLst/>
          </a:prstGeom>
        </p:spPr>
      </p:pic>
      <p:sp>
        <p:nvSpPr>
          <p:cNvPr id="5" name="Title 1">
            <a:extLst>
              <a:ext uri="{FF2B5EF4-FFF2-40B4-BE49-F238E27FC236}">
                <a16:creationId xmlns:a16="http://schemas.microsoft.com/office/drawing/2014/main" id="{EE75C533-DF1C-4FF1-4220-4282DE9CD056}"/>
              </a:ext>
            </a:extLst>
          </p:cNvPr>
          <p:cNvSpPr txBox="1">
            <a:spLocks/>
          </p:cNvSpPr>
          <p:nvPr/>
        </p:nvSpPr>
        <p:spPr>
          <a:xfrm>
            <a:off x="0" y="0"/>
            <a:ext cx="819978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atin typeface="HelveticaNeueLT Pro 45 Lt" panose="020B0403020202020204" pitchFamily="34" charset="0"/>
              </a:rPr>
              <a:t>OPENAPI GENERATOR</a:t>
            </a:r>
          </a:p>
          <a:p>
            <a:pPr algn="l"/>
            <a:r>
              <a:rPr lang="en-GB" b="1"/>
              <a:t>CODE-TO-SPEC GENERATION</a:t>
            </a:r>
            <a:endParaRPr lang="en-GB" b="1" dirty="0"/>
          </a:p>
        </p:txBody>
      </p:sp>
      <p:pic>
        <p:nvPicPr>
          <p:cNvPr id="6" name="Picture 5" descr="A screenshot of a computer&#10;&#10;Description automatically generated with low confidence">
            <a:extLst>
              <a:ext uri="{FF2B5EF4-FFF2-40B4-BE49-F238E27FC236}">
                <a16:creationId xmlns:a16="http://schemas.microsoft.com/office/drawing/2014/main" id="{F2B09AA7-573A-B59E-727A-75CB45F5D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2467961"/>
            <a:ext cx="7772400" cy="1922077"/>
          </a:xfrm>
          <a:prstGeom prst="rect">
            <a:avLst/>
          </a:prstGeom>
        </p:spPr>
      </p:pic>
    </p:spTree>
    <p:extLst>
      <p:ext uri="{BB962C8B-B14F-4D97-AF65-F5344CB8AC3E}">
        <p14:creationId xmlns:p14="http://schemas.microsoft.com/office/powerpoint/2010/main" val="3265939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1">
            <a:extLst>
              <a:ext uri="{FF2B5EF4-FFF2-40B4-BE49-F238E27FC236}">
                <a16:creationId xmlns:a16="http://schemas.microsoft.com/office/drawing/2014/main" id="{919C9308-70BB-CD4D-B9A7-10AAE77BAFD8}"/>
              </a:ext>
            </a:extLst>
          </p:cNvPr>
          <p:cNvSpPr txBox="1">
            <a:spLocks/>
          </p:cNvSpPr>
          <p:nvPr/>
        </p:nvSpPr>
        <p:spPr>
          <a:xfrm>
            <a:off x="6073833" y="1309567"/>
            <a:ext cx="6118167" cy="4238865"/>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b="1" dirty="0"/>
              <a:t>01</a:t>
            </a:r>
            <a:r>
              <a:rPr lang="de-DE" sz="1600" dirty="0"/>
              <a:t>	 INTRODUCTION</a:t>
            </a:r>
          </a:p>
          <a:p>
            <a:pPr marL="0" indent="0">
              <a:buNone/>
            </a:pPr>
            <a:r>
              <a:rPr lang="de-DE" sz="1600" b="1" dirty="0"/>
              <a:t>02</a:t>
            </a:r>
            <a:r>
              <a:rPr lang="de-DE" sz="1600" dirty="0"/>
              <a:t>	DESIGN FIRST VS. CODE FIRST</a:t>
            </a:r>
          </a:p>
          <a:p>
            <a:pPr marL="0" indent="0">
              <a:buNone/>
            </a:pPr>
            <a:r>
              <a:rPr lang="de-DE" sz="1600" b="1" dirty="0"/>
              <a:t>03</a:t>
            </a:r>
            <a:r>
              <a:rPr lang="de-DE" sz="1600" dirty="0"/>
              <a:t>	</a:t>
            </a:r>
            <a:r>
              <a:rPr lang="en-GB" sz="1600" dirty="0">
                <a:latin typeface="Arial" panose="020B0604020202020204" pitchFamily="34" charset="0"/>
                <a:cs typeface="Arial" panose="020B0604020202020204" pitchFamily="34" charset="0"/>
              </a:rPr>
              <a:t> CHOOSING THE RIGHT APPROACH FOR YOUR API</a:t>
            </a:r>
            <a:endParaRPr lang="de-DE" sz="1600" dirty="0"/>
          </a:p>
          <a:p>
            <a:pPr marL="0" indent="0">
              <a:buNone/>
            </a:pPr>
            <a:r>
              <a:rPr lang="de-DE" sz="1600" b="1" dirty="0"/>
              <a:t>04</a:t>
            </a:r>
            <a:r>
              <a:rPr lang="de-DE" sz="1600" dirty="0"/>
              <a:t>	</a:t>
            </a:r>
            <a:r>
              <a:rPr lang="en-GB" sz="1600" dirty="0">
                <a:latin typeface="Arial" panose="020B0604020202020204" pitchFamily="34" charset="0"/>
                <a:cs typeface="Arial" panose="020B0604020202020204" pitchFamily="34" charset="0"/>
              </a:rPr>
              <a:t>API FIRST APPROACH</a:t>
            </a:r>
            <a:endParaRPr lang="de-DE" sz="1600" dirty="0"/>
          </a:p>
          <a:p>
            <a:pPr marL="0" indent="0">
              <a:buNone/>
            </a:pPr>
            <a:r>
              <a:rPr lang="de-DE" sz="1600" b="1" dirty="0"/>
              <a:t>05</a:t>
            </a:r>
            <a:r>
              <a:rPr lang="de-DE" sz="1600" dirty="0"/>
              <a:t>	</a:t>
            </a:r>
            <a:r>
              <a:rPr lang="en-GB" sz="1600" dirty="0">
                <a:latin typeface="Arial" panose="020B0604020202020204" pitchFamily="34" charset="0"/>
                <a:cs typeface="Arial" panose="020B0604020202020204" pitchFamily="34" charset="0"/>
              </a:rPr>
              <a:t> YOUR API IS YOUR CONTRACT</a:t>
            </a:r>
            <a:endParaRPr lang="de-DE" sz="1600" dirty="0"/>
          </a:p>
          <a:p>
            <a:pPr marL="0" indent="0">
              <a:buNone/>
            </a:pPr>
            <a:r>
              <a:rPr lang="de-DE" sz="1600" b="1" dirty="0"/>
              <a:t>06</a:t>
            </a:r>
            <a:r>
              <a:rPr lang="de-DE" sz="1600" dirty="0"/>
              <a:t>	</a:t>
            </a:r>
            <a:r>
              <a:rPr lang="en-GB" sz="1600" dirty="0">
                <a:latin typeface="Arial" panose="020B0604020202020204" pitchFamily="34" charset="0"/>
                <a:cs typeface="Arial" panose="020B0604020202020204" pitchFamily="34" charset="0"/>
              </a:rPr>
              <a:t> CONTRACT FIRST DEV</a:t>
            </a:r>
            <a:endParaRPr lang="de-DE" sz="1600" dirty="0"/>
          </a:p>
          <a:p>
            <a:pPr marL="0" indent="0">
              <a:buNone/>
            </a:pPr>
            <a:r>
              <a:rPr lang="de-DE" sz="1600" b="1" dirty="0"/>
              <a:t>07</a:t>
            </a:r>
            <a:r>
              <a:rPr lang="de-DE" sz="1600" dirty="0"/>
              <a:t>	</a:t>
            </a:r>
            <a:r>
              <a:rPr lang="en-GB" sz="1600" dirty="0">
                <a:latin typeface="Arial" panose="020B0604020202020204" pitchFamily="34" charset="0"/>
                <a:cs typeface="Arial" panose="020B0604020202020204" pitchFamily="34" charset="0"/>
              </a:rPr>
              <a:t>TOOLING</a:t>
            </a:r>
            <a:endParaRPr lang="de-DE" sz="1600" dirty="0"/>
          </a:p>
          <a:p>
            <a:pPr marL="0" indent="0">
              <a:buNone/>
            </a:pPr>
            <a:r>
              <a:rPr lang="de-DE" sz="1600" b="1" dirty="0"/>
              <a:t>08</a:t>
            </a:r>
            <a:r>
              <a:rPr lang="de-DE" sz="1600" dirty="0"/>
              <a:t>	</a:t>
            </a:r>
            <a:r>
              <a:rPr lang="en-GB" sz="1600" dirty="0">
                <a:latin typeface="Arial" panose="020B0604020202020204" pitchFamily="34" charset="0"/>
                <a:cs typeface="Arial" panose="020B0604020202020204" pitchFamily="34" charset="0"/>
              </a:rPr>
              <a:t>DEMO</a:t>
            </a:r>
            <a:endParaRPr lang="de-DE" sz="1600" dirty="0"/>
          </a:p>
          <a:p>
            <a:pPr marL="0" indent="0">
              <a:buNone/>
            </a:pPr>
            <a:r>
              <a:rPr lang="de-DE" sz="1600" b="1" dirty="0"/>
              <a:t>09</a:t>
            </a:r>
            <a:r>
              <a:rPr lang="de-DE" sz="1600" dirty="0"/>
              <a:t>	RECAP</a:t>
            </a:r>
          </a:p>
          <a:p>
            <a:pPr marL="0" indent="0">
              <a:buNone/>
            </a:pPr>
            <a:r>
              <a:rPr lang="de-DE" sz="1600" b="1" dirty="0"/>
              <a:t>10</a:t>
            </a:r>
            <a:r>
              <a:rPr lang="de-DE" sz="1600" dirty="0"/>
              <a:t>	REFERENCES</a:t>
            </a:r>
          </a:p>
          <a:p>
            <a:pPr marL="0" indent="0">
              <a:buNone/>
            </a:pPr>
            <a:r>
              <a:rPr lang="de-DE" sz="1600" b="1" dirty="0"/>
              <a:t>11</a:t>
            </a:r>
            <a:r>
              <a:rPr lang="de-DE" sz="1600" dirty="0"/>
              <a:t>	QUESTIONS</a:t>
            </a:r>
          </a:p>
        </p:txBody>
      </p:sp>
      <p:sp>
        <p:nvSpPr>
          <p:cNvPr id="9" name="Title 1">
            <a:extLst>
              <a:ext uri="{FF2B5EF4-FFF2-40B4-BE49-F238E27FC236}">
                <a16:creationId xmlns:a16="http://schemas.microsoft.com/office/drawing/2014/main" id="{BEDB5B2E-60D7-B101-1CB3-CD0BE9ED6C19}"/>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Agenda</a:t>
            </a:r>
            <a:endParaRPr lang="bg-BG" dirty="0"/>
          </a:p>
        </p:txBody>
      </p:sp>
    </p:spTree>
    <p:extLst>
      <p:ext uri="{BB962C8B-B14F-4D97-AF65-F5344CB8AC3E}">
        <p14:creationId xmlns:p14="http://schemas.microsoft.com/office/powerpoint/2010/main" val="580497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45A6-8130-5088-F85F-A1A665C5D8B6}"/>
              </a:ext>
            </a:extLst>
          </p:cNvPr>
          <p:cNvSpPr txBox="1">
            <a:spLocks/>
          </p:cNvSpPr>
          <p:nvPr/>
        </p:nvSpPr>
        <p:spPr>
          <a:xfrm>
            <a:off x="0" y="0"/>
            <a:ext cx="8686800"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ATLASSIAN OPENAPI VALIDATOR</a:t>
            </a:r>
            <a:endParaRPr lang="bg-BG" dirty="0"/>
          </a:p>
        </p:txBody>
      </p:sp>
      <p:sp>
        <p:nvSpPr>
          <p:cNvPr id="3" name="Textplatzhalter 8">
            <a:extLst>
              <a:ext uri="{FF2B5EF4-FFF2-40B4-BE49-F238E27FC236}">
                <a16:creationId xmlns:a16="http://schemas.microsoft.com/office/drawing/2014/main" id="{FFFE7936-0FF3-6772-EBB3-C3184F7DD2AE}"/>
              </a:ext>
            </a:extLst>
          </p:cNvPr>
          <p:cNvSpPr txBox="1">
            <a:spLocks/>
          </p:cNvSpPr>
          <p:nvPr/>
        </p:nvSpPr>
        <p:spPr bwMode="gray">
          <a:xfrm>
            <a:off x="455150" y="1460409"/>
            <a:ext cx="10010549" cy="4491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write a library to do the work, I found the answer!</a:t>
            </a:r>
          </a:p>
          <a:p>
            <a:pPr marL="0" indent="0">
              <a:buNone/>
            </a:pPr>
            <a:endParaRPr lang="en-GB" sz="1600" b="1" i="1" dirty="0">
              <a:latin typeface="Arial" panose="020B0604020202020204" pitchFamily="34" charset="0"/>
              <a:cs typeface="Arial" panose="020B0604020202020204" pitchFamily="34" charset="0"/>
            </a:endParaRPr>
          </a:p>
          <a:p>
            <a:pPr marL="0" indent="0">
              <a:buNone/>
            </a:pPr>
            <a:r>
              <a:rPr lang="en-GB" sz="1600" b="1" i="1" dirty="0">
                <a:latin typeface="Arial" panose="020B0604020202020204" pitchFamily="34" charset="0"/>
                <a:cs typeface="Arial" panose="020B0604020202020204" pitchFamily="34" charset="0"/>
              </a:rPr>
              <a:t>Atlassian – Request Validator</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A Java library for validating HTTP request/responses against an </a:t>
            </a:r>
            <a:r>
              <a:rPr lang="en-GB" sz="1600" dirty="0" err="1">
                <a:latin typeface="Arial" panose="020B0604020202020204" pitchFamily="34" charset="0"/>
                <a:cs typeface="Arial" panose="020B0604020202020204" pitchFamily="34" charset="0"/>
              </a:rPr>
              <a:t>OpenAPI</a:t>
            </a:r>
            <a:r>
              <a:rPr lang="en-GB" sz="1600" dirty="0">
                <a:latin typeface="Arial" panose="020B0604020202020204" pitchFamily="34" charset="0"/>
                <a:cs typeface="Arial" panose="020B0604020202020204" pitchFamily="34" charset="0"/>
              </a:rPr>
              <a:t> specification.</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It has several modules for different frameworks including integrations with the REST Assured testing library.</a:t>
            </a:r>
          </a:p>
          <a:p>
            <a:pPr marL="0" indent="0">
              <a:buNone/>
            </a:pPr>
            <a:endParaRPr lang="en-GB"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E71658C-2A06-460A-925B-0DF1DBF107D6}"/>
              </a:ext>
            </a:extLst>
          </p:cNvPr>
          <p:cNvPicPr>
            <a:picLocks noChangeAspect="1"/>
          </p:cNvPicPr>
          <p:nvPr/>
        </p:nvPicPr>
        <p:blipFill>
          <a:blip r:embed="rId3"/>
          <a:stretch>
            <a:fillRect/>
          </a:stretch>
        </p:blipFill>
        <p:spPr>
          <a:xfrm>
            <a:off x="8605163" y="-374146"/>
            <a:ext cx="3721072" cy="1953564"/>
          </a:xfrm>
          <a:prstGeom prst="rect">
            <a:avLst/>
          </a:prstGeom>
        </p:spPr>
      </p:pic>
    </p:spTree>
    <p:extLst>
      <p:ext uri="{BB962C8B-B14F-4D97-AF65-F5344CB8AC3E}">
        <p14:creationId xmlns:p14="http://schemas.microsoft.com/office/powerpoint/2010/main" val="161982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3">
                                            <p:txEl>
                                              <p:pRg st="4" end="4"/>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2"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2E62-9A67-0F36-D7FF-2CCBD9467382}"/>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FRONTEND OPENAPI VALIDATOR</a:t>
            </a:r>
            <a:endParaRPr lang="bg-BG" dirty="0"/>
          </a:p>
        </p:txBody>
      </p:sp>
      <p:sp>
        <p:nvSpPr>
          <p:cNvPr id="3" name="Textplatzhalter 8">
            <a:extLst>
              <a:ext uri="{FF2B5EF4-FFF2-40B4-BE49-F238E27FC236}">
                <a16:creationId xmlns:a16="http://schemas.microsoft.com/office/drawing/2014/main" id="{83EB5B9A-FF27-8012-B050-0B31F8FBF7B7}"/>
              </a:ext>
            </a:extLst>
          </p:cNvPr>
          <p:cNvSpPr txBox="1">
            <a:spLocks/>
          </p:cNvSpPr>
          <p:nvPr/>
        </p:nvSpPr>
        <p:spPr bwMode="gray">
          <a:xfrm>
            <a:off x="288919" y="1501973"/>
            <a:ext cx="9279029" cy="39678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latin typeface="Arial" panose="020B0604020202020204" pitchFamily="34" charset="0"/>
                <a:cs typeface="Arial" panose="020B0604020202020204" pitchFamily="34" charset="0"/>
              </a:rPr>
              <a:t>Here are a couple of </a:t>
            </a:r>
            <a:r>
              <a:rPr lang="en-GB" sz="1600" dirty="0" err="1">
                <a:latin typeface="Arial" panose="020B0604020202020204" pitchFamily="34" charset="0"/>
                <a:cs typeface="Arial" panose="020B0604020202020204" pitchFamily="34" charset="0"/>
              </a:rPr>
              <a:t>OpenApi</a:t>
            </a:r>
            <a:r>
              <a:rPr lang="en-GB" sz="1600" dirty="0">
                <a:latin typeface="Arial" panose="020B0604020202020204" pitchFamily="34" charset="0"/>
                <a:cs typeface="Arial" panose="020B0604020202020204" pitchFamily="34" charset="0"/>
              </a:rPr>
              <a:t> validators for the frontend </a:t>
            </a:r>
            <a:r>
              <a:rPr lang="en-GB" sz="1600" dirty="0" err="1">
                <a:latin typeface="Arial" panose="020B0604020202020204" pitchFamily="34" charset="0"/>
                <a:cs typeface="Arial" panose="020B0604020202020204" pitchFamily="34" charset="0"/>
              </a:rPr>
              <a:t>ExpressJS</a:t>
            </a:r>
            <a:r>
              <a:rPr lang="en-GB" sz="1600" dirty="0">
                <a:latin typeface="Arial" panose="020B0604020202020204" pitchFamily="34" charset="0"/>
                <a:cs typeface="Arial" panose="020B0604020202020204" pitchFamily="34" charset="0"/>
              </a:rPr>
              <a:t> that automatically validate API requests and responses based on an </a:t>
            </a:r>
            <a:r>
              <a:rPr lang="en-GB" sz="1600" dirty="0" err="1">
                <a:latin typeface="Arial" panose="020B0604020202020204" pitchFamily="34" charset="0"/>
                <a:cs typeface="Arial" panose="020B0604020202020204" pitchFamily="34" charset="0"/>
              </a:rPr>
              <a:t>OpenAPI</a:t>
            </a:r>
            <a:r>
              <a:rPr lang="en-GB" sz="1600" dirty="0">
                <a:latin typeface="Arial" panose="020B0604020202020204" pitchFamily="34" charset="0"/>
                <a:cs typeface="Arial" panose="020B0604020202020204" pitchFamily="34" charset="0"/>
              </a:rPr>
              <a:t> spec.</a:t>
            </a:r>
            <a:endParaRPr lang="bg-BG" sz="1600" dirty="0">
              <a:latin typeface="Arial" panose="020B0604020202020204" pitchFamily="34" charset="0"/>
              <a:cs typeface="Arial" panose="020B0604020202020204" pitchFamily="34" charset="0"/>
            </a:endParaRPr>
          </a:p>
          <a:p>
            <a:pPr marL="0" indent="0">
              <a:buNone/>
            </a:pPr>
            <a:endParaRPr lang="en-GB" sz="1600" b="1" i="1" dirty="0">
              <a:latin typeface="Arial" panose="020B0604020202020204" pitchFamily="34" charset="0"/>
              <a:cs typeface="Arial" panose="020B0604020202020204" pitchFamily="34" charset="0"/>
            </a:endParaRPr>
          </a:p>
          <a:p>
            <a:r>
              <a:rPr lang="en-GB" sz="1600" b="1" i="1" dirty="0">
                <a:latin typeface="Arial" panose="020B0604020202020204" pitchFamily="34" charset="0"/>
                <a:cs typeface="Arial" panose="020B0604020202020204" pitchFamily="34" charset="0"/>
              </a:rPr>
              <a:t>express-</a:t>
            </a:r>
            <a:r>
              <a:rPr lang="en-GB" sz="1600" b="1" i="1" dirty="0" err="1">
                <a:latin typeface="Arial" panose="020B0604020202020204" pitchFamily="34" charset="0"/>
                <a:cs typeface="Arial" panose="020B0604020202020204" pitchFamily="34" charset="0"/>
              </a:rPr>
              <a:t>openapi</a:t>
            </a:r>
            <a:r>
              <a:rPr lang="en-GB" sz="1600" b="1" i="1" dirty="0">
                <a:latin typeface="Arial" panose="020B0604020202020204" pitchFamily="34" charset="0"/>
                <a:cs typeface="Arial" panose="020B0604020202020204" pitchFamily="34" charset="0"/>
              </a:rPr>
              <a:t>-validate (</a:t>
            </a:r>
            <a:r>
              <a:rPr lang="en-GB" sz="16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1600" b="1" i="1" dirty="0">
                <a:latin typeface="Arial" panose="020B0604020202020204" pitchFamily="34" charset="0"/>
                <a:cs typeface="Arial" panose="020B0604020202020204" pitchFamily="34" charset="0"/>
              </a:rPr>
              <a:t>)</a:t>
            </a:r>
            <a:endParaRPr lang="bg-BG" sz="1600" dirty="0">
              <a:latin typeface="Arial" panose="020B0604020202020204" pitchFamily="34" charset="0"/>
              <a:cs typeface="Arial" panose="020B0604020202020204" pitchFamily="34" charset="0"/>
            </a:endParaRPr>
          </a:p>
          <a:p>
            <a:endParaRPr lang="en-GB" sz="1600" dirty="0">
              <a:latin typeface="Arial" panose="020B0604020202020204" pitchFamily="34" charset="0"/>
              <a:cs typeface="Arial" panose="020B0604020202020204" pitchFamily="34" charset="0"/>
            </a:endParaRPr>
          </a:p>
          <a:p>
            <a:r>
              <a:rPr lang="en-GB" sz="1600" b="1" i="1" dirty="0">
                <a:latin typeface="Arial" panose="020B0604020202020204" pitchFamily="34" charset="0"/>
                <a:cs typeface="Arial" panose="020B0604020202020204" pitchFamily="34" charset="0"/>
              </a:rPr>
              <a:t>express-</a:t>
            </a:r>
            <a:r>
              <a:rPr lang="en-GB" sz="1600" b="1" i="1" dirty="0" err="1">
                <a:latin typeface="Arial" panose="020B0604020202020204" pitchFamily="34" charset="0"/>
                <a:cs typeface="Arial" panose="020B0604020202020204" pitchFamily="34" charset="0"/>
              </a:rPr>
              <a:t>openapi</a:t>
            </a:r>
            <a:r>
              <a:rPr lang="en-GB" sz="1600" b="1" i="1" dirty="0">
                <a:latin typeface="Arial" panose="020B0604020202020204" pitchFamily="34" charset="0"/>
                <a:cs typeface="Arial" panose="020B0604020202020204" pitchFamily="34" charset="0"/>
              </a:rPr>
              <a:t>-validator (</a:t>
            </a:r>
            <a:r>
              <a:rPr lang="en-GB" sz="160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https://www.npmjs.com/package/express-openapi-validator</a:t>
            </a:r>
            <a:r>
              <a:rPr lang="en-GB" sz="1600" b="1" i="1" dirty="0">
                <a:latin typeface="Arial" panose="020B0604020202020204" pitchFamily="34" charset="0"/>
                <a:cs typeface="Arial" panose="020B0604020202020204" pitchFamily="34" charset="0"/>
              </a:rPr>
              <a:t>)</a:t>
            </a:r>
            <a:endParaRPr lang="bg-BG" sz="1600" b="1" i="1" dirty="0">
              <a:latin typeface="Arial" panose="020B0604020202020204" pitchFamily="34" charset="0"/>
              <a:cs typeface="Arial" panose="020B0604020202020204" pitchFamily="34" charset="0"/>
            </a:endParaRPr>
          </a:p>
          <a:p>
            <a:pPr marL="0" indent="0">
              <a:buNone/>
            </a:pPr>
            <a:endParaRPr lang="en-GB" sz="1600" dirty="0">
              <a:latin typeface="Arial" panose="020B0604020202020204" pitchFamily="34" charset="0"/>
              <a:cs typeface="Arial" panose="020B060402020202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DC87BDD8-1B07-CB4D-931B-EFEEEC7C7474}"/>
              </a:ext>
            </a:extLst>
          </p:cNvPr>
          <p:cNvPicPr>
            <a:picLocks noChangeAspect="1"/>
          </p:cNvPicPr>
          <p:nvPr/>
        </p:nvPicPr>
        <p:blipFill>
          <a:blip r:embed="rId5"/>
          <a:stretch>
            <a:fillRect/>
          </a:stretch>
        </p:blipFill>
        <p:spPr>
          <a:xfrm>
            <a:off x="9842269" y="160214"/>
            <a:ext cx="2203821" cy="857750"/>
          </a:xfrm>
          <a:prstGeom prst="rect">
            <a:avLst/>
          </a:prstGeom>
        </p:spPr>
      </p:pic>
    </p:spTree>
    <p:extLst>
      <p:ext uri="{BB962C8B-B14F-4D97-AF65-F5344CB8AC3E}">
        <p14:creationId xmlns:p14="http://schemas.microsoft.com/office/powerpoint/2010/main" val="380390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4AC10-97E2-C1FE-000E-E232C274940E}"/>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OTHER</a:t>
            </a:r>
            <a:endParaRPr lang="bg-BG" dirty="0"/>
          </a:p>
        </p:txBody>
      </p:sp>
      <p:sp>
        <p:nvSpPr>
          <p:cNvPr id="3" name="Textplatzhalter 8">
            <a:extLst>
              <a:ext uri="{FF2B5EF4-FFF2-40B4-BE49-F238E27FC236}">
                <a16:creationId xmlns:a16="http://schemas.microsoft.com/office/drawing/2014/main" id="{B5DDB31E-FA76-2674-F13C-1DD313A99CAE}"/>
              </a:ext>
            </a:extLst>
          </p:cNvPr>
          <p:cNvSpPr txBox="1">
            <a:spLocks/>
          </p:cNvSpPr>
          <p:nvPr/>
        </p:nvSpPr>
        <p:spPr bwMode="gray">
          <a:xfrm>
            <a:off x="449970" y="1728037"/>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i="1" dirty="0">
                <a:latin typeface="Arial" panose="020B0604020202020204" pitchFamily="34" charset="0"/>
                <a:cs typeface="Arial" panose="020B0604020202020204" pitchFamily="34" charset="0"/>
              </a:rPr>
              <a:t>Java</a:t>
            </a:r>
          </a:p>
          <a:p>
            <a:r>
              <a:rPr lang="en-GB" sz="1600" b="1" i="1" dirty="0" err="1">
                <a:latin typeface="Arial" panose="020B0604020202020204" pitchFamily="34" charset="0"/>
                <a:cs typeface="Arial" panose="020B0604020202020204" pitchFamily="34" charset="0"/>
              </a:rPr>
              <a:t>SpringBoot</a:t>
            </a:r>
            <a:endParaRPr lang="en-GB" sz="1600" b="1" i="1" dirty="0">
              <a:latin typeface="Arial" panose="020B0604020202020204" pitchFamily="34" charset="0"/>
              <a:cs typeface="Arial" panose="020B0604020202020204" pitchFamily="34" charset="0"/>
            </a:endParaRPr>
          </a:p>
          <a:p>
            <a:r>
              <a:rPr lang="en-GB" sz="1600" b="1" i="1" dirty="0">
                <a:latin typeface="Arial" panose="020B0604020202020204" pitchFamily="34" charset="0"/>
                <a:cs typeface="Arial" panose="020B0604020202020204" pitchFamily="34" charset="0"/>
              </a:rPr>
              <a:t>JavaScript</a:t>
            </a:r>
          </a:p>
          <a:p>
            <a:r>
              <a:rPr lang="en-GB" sz="1600" b="1" i="1" dirty="0">
                <a:latin typeface="Arial" panose="020B0604020202020204" pitchFamily="34" charset="0"/>
                <a:cs typeface="Arial" panose="020B0604020202020204" pitchFamily="34" charset="0"/>
              </a:rPr>
              <a:t>TypeScript</a:t>
            </a:r>
          </a:p>
          <a:p>
            <a:r>
              <a:rPr lang="en-GB" sz="1600" b="1" i="1" dirty="0">
                <a:latin typeface="Arial" panose="020B0604020202020204" pitchFamily="34" charset="0"/>
                <a:cs typeface="Arial" panose="020B0604020202020204" pitchFamily="34" charset="0"/>
              </a:rPr>
              <a:t>Angular</a:t>
            </a:r>
          </a:p>
          <a:p>
            <a:r>
              <a:rPr lang="en-GB" sz="1600" b="1" i="1" dirty="0">
                <a:latin typeface="Arial" panose="020B0604020202020204" pitchFamily="34" charset="0"/>
                <a:cs typeface="Arial" panose="020B0604020202020204" pitchFamily="34" charset="0"/>
              </a:rPr>
              <a:t>MongoDB</a:t>
            </a:r>
          </a:p>
          <a:p>
            <a:r>
              <a:rPr lang="en-GB" sz="1600" b="1" i="1" dirty="0">
                <a:latin typeface="Arial" panose="020B0604020202020204" pitchFamily="34" charset="0"/>
                <a:cs typeface="Arial" panose="020B0604020202020204" pitchFamily="34" charset="0"/>
              </a:rPr>
              <a:t>Docker</a:t>
            </a:r>
          </a:p>
        </p:txBody>
      </p:sp>
      <p:pic>
        <p:nvPicPr>
          <p:cNvPr id="4" name="Picture 3" descr="A red and white logo&#10;&#10;Description automatically generated with low confidence">
            <a:extLst>
              <a:ext uri="{FF2B5EF4-FFF2-40B4-BE49-F238E27FC236}">
                <a16:creationId xmlns:a16="http://schemas.microsoft.com/office/drawing/2014/main" id="{AE2EAB0B-725C-9BCB-D7E6-B7B1794796F3}"/>
              </a:ext>
            </a:extLst>
          </p:cNvPr>
          <p:cNvPicPr>
            <a:picLocks noChangeAspect="1"/>
          </p:cNvPicPr>
          <p:nvPr/>
        </p:nvPicPr>
        <p:blipFill>
          <a:blip r:embed="rId3"/>
          <a:stretch>
            <a:fillRect/>
          </a:stretch>
        </p:blipFill>
        <p:spPr>
          <a:xfrm>
            <a:off x="9461973" y="1408638"/>
            <a:ext cx="1131445" cy="1131445"/>
          </a:xfrm>
          <a:prstGeom prst="rect">
            <a:avLst/>
          </a:prstGeom>
        </p:spPr>
      </p:pic>
      <p:pic>
        <p:nvPicPr>
          <p:cNvPr id="5" name="Picture 4" descr="Logo&#10;&#10;Description automatically generated">
            <a:extLst>
              <a:ext uri="{FF2B5EF4-FFF2-40B4-BE49-F238E27FC236}">
                <a16:creationId xmlns:a16="http://schemas.microsoft.com/office/drawing/2014/main" id="{A37DCA47-2733-F6E0-091E-4FA9BB7B21DB}"/>
              </a:ext>
            </a:extLst>
          </p:cNvPr>
          <p:cNvPicPr>
            <a:picLocks noChangeAspect="1"/>
          </p:cNvPicPr>
          <p:nvPr/>
        </p:nvPicPr>
        <p:blipFill>
          <a:blip r:embed="rId4"/>
          <a:stretch>
            <a:fillRect/>
          </a:stretch>
        </p:blipFill>
        <p:spPr>
          <a:xfrm>
            <a:off x="9872762" y="2839307"/>
            <a:ext cx="873871" cy="873871"/>
          </a:xfrm>
          <a:prstGeom prst="rect">
            <a:avLst/>
          </a:prstGeom>
        </p:spPr>
      </p:pic>
      <p:pic>
        <p:nvPicPr>
          <p:cNvPr id="6" name="Graphic 5">
            <a:extLst>
              <a:ext uri="{FF2B5EF4-FFF2-40B4-BE49-F238E27FC236}">
                <a16:creationId xmlns:a16="http://schemas.microsoft.com/office/drawing/2014/main" id="{A989B317-C684-3A9D-1B40-8C314D1E96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1282" y="1454850"/>
            <a:ext cx="1131445" cy="1131445"/>
          </a:xfrm>
          <a:prstGeom prst="rect">
            <a:avLst/>
          </a:prstGeom>
        </p:spPr>
      </p:pic>
      <p:pic>
        <p:nvPicPr>
          <p:cNvPr id="7" name="Graphic 6">
            <a:extLst>
              <a:ext uri="{FF2B5EF4-FFF2-40B4-BE49-F238E27FC236}">
                <a16:creationId xmlns:a16="http://schemas.microsoft.com/office/drawing/2014/main" id="{60675D31-2327-A776-6C16-71D7839322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80577" y="2104781"/>
            <a:ext cx="893782" cy="1694257"/>
          </a:xfrm>
          <a:prstGeom prst="rect">
            <a:avLst/>
          </a:prstGeom>
        </p:spPr>
      </p:pic>
      <p:pic>
        <p:nvPicPr>
          <p:cNvPr id="8" name="Graphic 7">
            <a:extLst>
              <a:ext uri="{FF2B5EF4-FFF2-40B4-BE49-F238E27FC236}">
                <a16:creationId xmlns:a16="http://schemas.microsoft.com/office/drawing/2014/main" id="{748DB06A-D0CF-8908-E953-9FC195DA47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53826" y="4317918"/>
            <a:ext cx="873869" cy="873869"/>
          </a:xfrm>
          <a:prstGeom prst="rect">
            <a:avLst/>
          </a:prstGeom>
        </p:spPr>
      </p:pic>
      <p:pic>
        <p:nvPicPr>
          <p:cNvPr id="9" name="Picture 8">
            <a:extLst>
              <a:ext uri="{FF2B5EF4-FFF2-40B4-BE49-F238E27FC236}">
                <a16:creationId xmlns:a16="http://schemas.microsoft.com/office/drawing/2014/main" id="{FBBB18A7-AC6A-6331-89DE-C3C5EA8FDF64}"/>
              </a:ext>
            </a:extLst>
          </p:cNvPr>
          <p:cNvPicPr>
            <a:picLocks noChangeAspect="1"/>
          </p:cNvPicPr>
          <p:nvPr/>
        </p:nvPicPr>
        <p:blipFill>
          <a:blip r:embed="rId11"/>
          <a:stretch>
            <a:fillRect/>
          </a:stretch>
        </p:blipFill>
        <p:spPr>
          <a:xfrm>
            <a:off x="6636202" y="4343104"/>
            <a:ext cx="1344375" cy="963468"/>
          </a:xfrm>
          <a:prstGeom prst="rect">
            <a:avLst/>
          </a:prstGeom>
        </p:spPr>
      </p:pic>
      <p:pic>
        <p:nvPicPr>
          <p:cNvPr id="10" name="Picture 9">
            <a:extLst>
              <a:ext uri="{FF2B5EF4-FFF2-40B4-BE49-F238E27FC236}">
                <a16:creationId xmlns:a16="http://schemas.microsoft.com/office/drawing/2014/main" id="{8B32DE71-6741-F0DE-A5CF-79BF553FDCD1}"/>
              </a:ext>
            </a:extLst>
          </p:cNvPr>
          <p:cNvPicPr>
            <a:picLocks noChangeAspect="1"/>
          </p:cNvPicPr>
          <p:nvPr/>
        </p:nvPicPr>
        <p:blipFill>
          <a:blip r:embed="rId12"/>
          <a:stretch>
            <a:fillRect/>
          </a:stretch>
        </p:blipFill>
        <p:spPr>
          <a:xfrm>
            <a:off x="5565330" y="3093445"/>
            <a:ext cx="1809540" cy="487746"/>
          </a:xfrm>
          <a:prstGeom prst="rect">
            <a:avLst/>
          </a:prstGeom>
        </p:spPr>
      </p:pic>
      <p:pic>
        <p:nvPicPr>
          <p:cNvPr id="11" name="Picture 10">
            <a:extLst>
              <a:ext uri="{FF2B5EF4-FFF2-40B4-BE49-F238E27FC236}">
                <a16:creationId xmlns:a16="http://schemas.microsoft.com/office/drawing/2014/main" id="{8F2CBF30-904B-A203-7D4D-DDBA9A1BFDCB}"/>
              </a:ext>
            </a:extLst>
          </p:cNvPr>
          <p:cNvPicPr>
            <a:picLocks noChangeAspect="1"/>
          </p:cNvPicPr>
          <p:nvPr/>
        </p:nvPicPr>
        <p:blipFill>
          <a:blip r:embed="rId13"/>
          <a:stretch>
            <a:fillRect/>
          </a:stretch>
        </p:blipFill>
        <p:spPr>
          <a:xfrm>
            <a:off x="7334779" y="82796"/>
            <a:ext cx="2152898" cy="2152898"/>
          </a:xfrm>
          <a:prstGeom prst="rect">
            <a:avLst/>
          </a:prstGeom>
        </p:spPr>
      </p:pic>
    </p:spTree>
    <p:extLst>
      <p:ext uri="{BB962C8B-B14F-4D97-AF65-F5344CB8AC3E}">
        <p14:creationId xmlns:p14="http://schemas.microsoft.com/office/powerpoint/2010/main" val="355318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3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3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3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300"/>
                                        <p:tgtEl>
                                          <p:spTgt spid="5"/>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300"/>
                                        <p:tgtEl>
                                          <p:spTgt spid="8"/>
                                        </p:tgtEl>
                                      </p:cBhvr>
                                    </p:animEffect>
                                  </p:childTnLst>
                                </p:cTn>
                              </p:par>
                              <p:par>
                                <p:cTn id="20" presetID="9"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300"/>
                                        <p:tgtEl>
                                          <p:spTgt spid="4"/>
                                        </p:tgtEl>
                                      </p:cBhvr>
                                    </p:animEffect>
                                  </p:childTnLst>
                                </p:cTn>
                              </p:par>
                              <p:par>
                                <p:cTn id="23" presetID="9"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300"/>
                                        <p:tgtEl>
                                          <p:spTgt spid="10"/>
                                        </p:tgtEl>
                                      </p:cBhvr>
                                    </p:animEffect>
                                  </p:childTnLst>
                                </p:cTn>
                              </p:par>
                              <p:par>
                                <p:cTn id="26" presetID="9"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ackground pattern&#10;&#10;Description automatically generated">
            <a:extLst>
              <a:ext uri="{FF2B5EF4-FFF2-40B4-BE49-F238E27FC236}">
                <a16:creationId xmlns:a16="http://schemas.microsoft.com/office/drawing/2014/main" id="{61637053-685A-E149-A196-ECAD3975098D}"/>
              </a:ext>
            </a:extLst>
          </p:cNvPr>
          <p:cNvPicPr>
            <a:picLocks noChangeAspect="1"/>
          </p:cNvPicPr>
          <p:nvPr/>
        </p:nvPicPr>
        <p:blipFill>
          <a:blip r:embed="rId3"/>
          <a:stretch>
            <a:fillRect/>
          </a:stretch>
        </p:blipFill>
        <p:spPr>
          <a:xfrm>
            <a:off x="11036990" y="0"/>
            <a:ext cx="1155010" cy="1052473"/>
          </a:xfrm>
          <a:prstGeom prst="rect">
            <a:avLst/>
          </a:prstGeom>
        </p:spPr>
      </p:pic>
      <p:sp>
        <p:nvSpPr>
          <p:cNvPr id="3" name="Title 1">
            <a:extLst>
              <a:ext uri="{FF2B5EF4-FFF2-40B4-BE49-F238E27FC236}">
                <a16:creationId xmlns:a16="http://schemas.microsoft.com/office/drawing/2014/main" id="{C01ECB02-CADC-50A7-77B5-7733560C435D}"/>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WOLF FACT</a:t>
            </a:r>
            <a:endParaRPr lang="bg-BG" dirty="0"/>
          </a:p>
        </p:txBody>
      </p:sp>
      <p:sp>
        <p:nvSpPr>
          <p:cNvPr id="4" name="Textplatzhalter 8">
            <a:extLst>
              <a:ext uri="{FF2B5EF4-FFF2-40B4-BE49-F238E27FC236}">
                <a16:creationId xmlns:a16="http://schemas.microsoft.com/office/drawing/2014/main" id="{3D180517-A815-0655-9CD3-49B6A2663313}"/>
              </a:ext>
            </a:extLst>
          </p:cNvPr>
          <p:cNvSpPr txBox="1">
            <a:spLocks/>
          </p:cNvSpPr>
          <p:nvPr/>
        </p:nvSpPr>
        <p:spPr bwMode="gray">
          <a:xfrm>
            <a:off x="6902835" y="1968147"/>
            <a:ext cx="4286095" cy="34423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latin typeface="Arial" panose="020B0604020202020204" pitchFamily="34" charset="0"/>
                <a:cs typeface="Arial" panose="020B0604020202020204" pitchFamily="34" charset="0"/>
              </a:rPr>
              <a:t>The Wolf /Canis Lupus/</a:t>
            </a:r>
          </a:p>
          <a:p>
            <a:endParaRPr lang="en-GB" sz="1600" b="1" i="1"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Represents strength, loyalty, family ties, caring and expresses freedom and fortitude.</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The Japanese word for wolf, "</a:t>
            </a:r>
            <a:r>
              <a:rPr lang="en-GB" sz="1600" dirty="0" err="1">
                <a:latin typeface="Arial" panose="020B0604020202020204" pitchFamily="34" charset="0"/>
                <a:cs typeface="Arial" panose="020B0604020202020204" pitchFamily="34" charset="0"/>
              </a:rPr>
              <a:t>Ookami</a:t>
            </a:r>
            <a:r>
              <a:rPr lang="en-GB" sz="1600" dirty="0">
                <a:latin typeface="Arial" panose="020B0604020202020204" pitchFamily="34" charset="0"/>
                <a:cs typeface="Arial" panose="020B0604020202020204" pitchFamily="34" charset="0"/>
              </a:rPr>
              <a:t>", means "Great God".</a:t>
            </a:r>
          </a:p>
        </p:txBody>
      </p:sp>
      <p:pic>
        <p:nvPicPr>
          <p:cNvPr id="5" name="Picture 4">
            <a:extLst>
              <a:ext uri="{FF2B5EF4-FFF2-40B4-BE49-F238E27FC236}">
                <a16:creationId xmlns:a16="http://schemas.microsoft.com/office/drawing/2014/main" id="{E1A7C1A2-162F-329A-1CC5-6BD142F55644}"/>
              </a:ext>
            </a:extLst>
          </p:cNvPr>
          <p:cNvPicPr>
            <a:picLocks noChangeAspect="1"/>
          </p:cNvPicPr>
          <p:nvPr/>
        </p:nvPicPr>
        <p:blipFill>
          <a:blip r:embed="rId4"/>
          <a:stretch>
            <a:fillRect/>
          </a:stretch>
        </p:blipFill>
        <p:spPr>
          <a:xfrm>
            <a:off x="1423533" y="1709790"/>
            <a:ext cx="4286096" cy="37761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41473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1041400"/>
            <a:ext cx="9144000" cy="2387600"/>
          </a:xfrm>
        </p:spPr>
        <p:txBody>
          <a:bodyPr>
            <a:normAutofit/>
          </a:bodyPr>
          <a:lstStyle/>
          <a:p>
            <a:pPr algn="ctr"/>
            <a:r>
              <a:rPr lang="en-GB" dirty="0"/>
              <a:t>DEMO</a:t>
            </a:r>
            <a:endParaRPr lang="bg-BG" dirty="0"/>
          </a:p>
        </p:txBody>
      </p:sp>
    </p:spTree>
    <p:extLst>
      <p:ext uri="{BB962C8B-B14F-4D97-AF65-F5344CB8AC3E}">
        <p14:creationId xmlns:p14="http://schemas.microsoft.com/office/powerpoint/2010/main" val="470002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6B1F-D2F4-BAE8-88AD-5A1C50F53256}"/>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DEMO TODO</a:t>
            </a:r>
            <a:endParaRPr lang="bg-BG" dirty="0"/>
          </a:p>
        </p:txBody>
      </p:sp>
      <p:sp>
        <p:nvSpPr>
          <p:cNvPr id="3" name="Textplatzhalter 8">
            <a:extLst>
              <a:ext uri="{FF2B5EF4-FFF2-40B4-BE49-F238E27FC236}">
                <a16:creationId xmlns:a16="http://schemas.microsoft.com/office/drawing/2014/main" id="{71F20C72-771C-F889-36CB-11248F007CC2}"/>
              </a:ext>
            </a:extLst>
          </p:cNvPr>
          <p:cNvSpPr txBox="1">
            <a:spLocks/>
          </p:cNvSpPr>
          <p:nvPr/>
        </p:nvSpPr>
        <p:spPr bwMode="gray">
          <a:xfrm>
            <a:off x="313859" y="1178024"/>
            <a:ext cx="9229152" cy="45019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i="1" dirty="0">
                <a:latin typeface="Arial" panose="020B0604020202020204" pitchFamily="34" charset="0"/>
                <a:cs typeface="Arial" panose="020B0604020202020204" pitchFamily="34" charset="0"/>
              </a:rPr>
              <a:t>Look at an </a:t>
            </a:r>
            <a:r>
              <a:rPr lang="en-GB" sz="1600" b="1" i="1" dirty="0" err="1">
                <a:latin typeface="Arial" panose="020B0604020202020204" pitchFamily="34" charset="0"/>
                <a:cs typeface="Arial" panose="020B0604020202020204" pitchFamily="34" charset="0"/>
              </a:rPr>
              <a:t>OpenAPI</a:t>
            </a:r>
            <a:r>
              <a:rPr lang="en-GB" sz="1600" b="1" i="1" dirty="0">
                <a:latin typeface="Arial" panose="020B0604020202020204" pitchFamily="34" charset="0"/>
                <a:cs typeface="Arial" panose="020B0604020202020204" pitchFamily="34" charset="0"/>
              </a:rPr>
              <a:t> Spec</a:t>
            </a:r>
          </a:p>
          <a:p>
            <a:endParaRPr lang="en-GB" sz="1600" b="1" i="1" dirty="0">
              <a:latin typeface="Arial" panose="020B0604020202020204" pitchFamily="34" charset="0"/>
              <a:cs typeface="Arial" panose="020B0604020202020204" pitchFamily="34" charset="0"/>
            </a:endParaRPr>
          </a:p>
          <a:p>
            <a:r>
              <a:rPr lang="en-GB" sz="1600" b="1" i="1" dirty="0">
                <a:latin typeface="Arial" panose="020B0604020202020204" pitchFamily="34" charset="0"/>
                <a:cs typeface="Arial" panose="020B0604020202020204" pitchFamily="34" charset="0"/>
              </a:rPr>
              <a:t>Use it and an </a:t>
            </a:r>
            <a:r>
              <a:rPr lang="en-GB" sz="1600" b="1" i="1" dirty="0" err="1">
                <a:latin typeface="Arial" panose="020B0604020202020204" pitchFamily="34" charset="0"/>
                <a:cs typeface="Arial" panose="020B0604020202020204" pitchFamily="34" charset="0"/>
              </a:rPr>
              <a:t>openapi</a:t>
            </a:r>
            <a:r>
              <a:rPr lang="en-GB" sz="1600" b="1" i="1" dirty="0">
                <a:latin typeface="Arial" panose="020B0604020202020204" pitchFamily="34" charset="0"/>
                <a:cs typeface="Arial" panose="020B0604020202020204" pitchFamily="34" charset="0"/>
              </a:rPr>
              <a:t>-generator to generate a back-end server in Java and </a:t>
            </a:r>
            <a:r>
              <a:rPr lang="en-GB" sz="1600" b="1" i="1" dirty="0" err="1">
                <a:latin typeface="Arial" panose="020B0604020202020204" pitchFamily="34" charset="0"/>
                <a:cs typeface="Arial" panose="020B0604020202020204" pitchFamily="34" charset="0"/>
              </a:rPr>
              <a:t>SpringBoot</a:t>
            </a:r>
            <a:endParaRPr lang="en-GB" sz="1600" dirty="0">
              <a:latin typeface="Arial" panose="020B0604020202020204" pitchFamily="34" charset="0"/>
              <a:cs typeface="Arial" panose="020B0604020202020204" pitchFamily="34" charset="0"/>
            </a:endParaRPr>
          </a:p>
          <a:p>
            <a:endParaRPr lang="en-GB" sz="1600" b="1" i="1" dirty="0">
              <a:latin typeface="Arial" panose="020B0604020202020204" pitchFamily="34" charset="0"/>
              <a:cs typeface="Arial" panose="020B0604020202020204" pitchFamily="34" charset="0"/>
            </a:endParaRPr>
          </a:p>
          <a:p>
            <a:r>
              <a:rPr lang="en-GB" sz="1600" b="1" i="1" dirty="0">
                <a:latin typeface="Arial" panose="020B0604020202020204" pitchFamily="34" charset="0"/>
                <a:cs typeface="Arial" panose="020B0604020202020204" pitchFamily="34" charset="0"/>
              </a:rPr>
              <a:t>Use it and an </a:t>
            </a:r>
            <a:r>
              <a:rPr lang="en-GB" sz="1600" b="1" i="1" dirty="0" err="1">
                <a:latin typeface="Arial" panose="020B0604020202020204" pitchFamily="34" charset="0"/>
                <a:cs typeface="Arial" panose="020B0604020202020204" pitchFamily="34" charset="0"/>
              </a:rPr>
              <a:t>openapi</a:t>
            </a:r>
            <a:r>
              <a:rPr lang="en-GB" sz="1600" b="1" i="1" dirty="0">
                <a:latin typeface="Arial" panose="020B0604020202020204" pitchFamily="34" charset="0"/>
                <a:cs typeface="Arial" panose="020B0604020202020204" pitchFamily="34" charset="0"/>
              </a:rPr>
              <a:t>-generator to generate a front-end client in JavaScript and Angular</a:t>
            </a:r>
          </a:p>
          <a:p>
            <a:endParaRPr lang="en-GB" sz="1600" dirty="0">
              <a:latin typeface="Arial" panose="020B0604020202020204" pitchFamily="34" charset="0"/>
              <a:cs typeface="Arial" panose="020B0604020202020204" pitchFamily="34" charset="0"/>
            </a:endParaRPr>
          </a:p>
          <a:p>
            <a:r>
              <a:rPr lang="en-GB" sz="1600" b="1" i="1" dirty="0">
                <a:latin typeface="Arial" panose="020B0604020202020204" pitchFamily="34" charset="0"/>
                <a:cs typeface="Arial" panose="020B0604020202020204" pitchFamily="34" charset="0"/>
              </a:rPr>
              <a:t>Use Atlassian’s validator to add tests to the back-end server and validate our API</a:t>
            </a:r>
          </a:p>
          <a:p>
            <a:endParaRPr lang="en-GB" sz="1600" b="1" i="1" dirty="0">
              <a:latin typeface="Arial" panose="020B0604020202020204" pitchFamily="34" charset="0"/>
              <a:cs typeface="Arial" panose="020B0604020202020204" pitchFamily="34" charset="0"/>
            </a:endParaRPr>
          </a:p>
          <a:p>
            <a:r>
              <a:rPr lang="en-GB" sz="1600" b="1" i="1" dirty="0">
                <a:latin typeface="Arial" panose="020B0604020202020204" pitchFamily="34" charset="0"/>
                <a:cs typeface="Arial" panose="020B0604020202020204" pitchFamily="34" charset="0"/>
              </a:rPr>
              <a:t>Use express-</a:t>
            </a:r>
            <a:r>
              <a:rPr lang="en-GB" sz="1600" b="1" i="1" dirty="0" err="1">
                <a:latin typeface="Arial" panose="020B0604020202020204" pitchFamily="34" charset="0"/>
                <a:cs typeface="Arial" panose="020B0604020202020204" pitchFamily="34" charset="0"/>
              </a:rPr>
              <a:t>openapi</a:t>
            </a:r>
            <a:r>
              <a:rPr lang="en-GB" sz="1600" b="1" i="1" dirty="0">
                <a:latin typeface="Arial" panose="020B0604020202020204" pitchFamily="34" charset="0"/>
                <a:cs typeface="Arial" panose="020B0604020202020204" pitchFamily="34" charset="0"/>
              </a:rPr>
              <a:t>-validate to add tests to the front-end server and validate our API</a:t>
            </a:r>
          </a:p>
          <a:p>
            <a:endParaRPr lang="en-GB" sz="1600" b="1" i="1" dirty="0">
              <a:latin typeface="Arial" panose="020B0604020202020204" pitchFamily="34" charset="0"/>
              <a:cs typeface="Arial" panose="020B0604020202020204" pitchFamily="34" charset="0"/>
            </a:endParaRPr>
          </a:p>
          <a:p>
            <a:r>
              <a:rPr lang="en-GB" sz="1600" b="1" i="1" dirty="0">
                <a:latin typeface="Arial" panose="020B0604020202020204" pitchFamily="34" charset="0"/>
                <a:cs typeface="Arial" panose="020B0604020202020204" pitchFamily="34" charset="0"/>
              </a:rPr>
              <a:t>Demonstrate how the tests fail if we breach our API contract</a:t>
            </a:r>
          </a:p>
        </p:txBody>
      </p:sp>
      <p:pic>
        <p:nvPicPr>
          <p:cNvPr id="4" name="Picture 3">
            <a:extLst>
              <a:ext uri="{FF2B5EF4-FFF2-40B4-BE49-F238E27FC236}">
                <a16:creationId xmlns:a16="http://schemas.microsoft.com/office/drawing/2014/main" id="{4E87A7BA-66E2-D9D4-C7C3-A42F0FB4B3B8}"/>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7916170D-DF89-6656-DCDD-9D5E09E188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6" name="Graphic 5" descr="Checkbox Ticked with solid fill">
            <a:extLst>
              <a:ext uri="{FF2B5EF4-FFF2-40B4-BE49-F238E27FC236}">
                <a16:creationId xmlns:a16="http://schemas.microsoft.com/office/drawing/2014/main" id="{5D71D388-3505-48DD-BEE6-5833D35B3E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173873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3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171A0-0CDC-3CEF-5D60-6E065D05D86A}"/>
              </a:ext>
            </a:extLst>
          </p:cNvPr>
          <p:cNvSpPr txBox="1"/>
          <p:nvPr/>
        </p:nvSpPr>
        <p:spPr>
          <a:xfrm rot="19814568">
            <a:off x="4750704" y="2967335"/>
            <a:ext cx="2690594" cy="923330"/>
          </a:xfrm>
          <a:prstGeom prst="rect">
            <a:avLst/>
          </a:prstGeom>
          <a:noFill/>
        </p:spPr>
        <p:txBody>
          <a:bodyPr wrap="square" rtlCol="0">
            <a:spAutoFit/>
          </a:bodyPr>
          <a:lstStyle/>
          <a:p>
            <a:pPr algn="ctr"/>
            <a:r>
              <a:rPr lang="en-GB" sz="5400" b="1" dirty="0"/>
              <a:t>{DEMO}</a:t>
            </a:r>
          </a:p>
        </p:txBody>
      </p:sp>
      <p:pic>
        <p:nvPicPr>
          <p:cNvPr id="3" name="Picture 2">
            <a:extLst>
              <a:ext uri="{FF2B5EF4-FFF2-40B4-BE49-F238E27FC236}">
                <a16:creationId xmlns:a16="http://schemas.microsoft.com/office/drawing/2014/main" id="{5D3BCCD6-F7CD-7E6B-A538-358A2335702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9FFA8DE0-69F3-489F-C0FE-8748F3569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DE741A1A-9F28-6D14-DB0D-C272F5954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535975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33A3-68CD-525E-DD9F-F20AC374A363}"/>
              </a:ext>
            </a:extLst>
          </p:cNvPr>
          <p:cNvSpPr>
            <a:spLocks noGrp="1"/>
          </p:cNvSpPr>
          <p:nvPr>
            <p:ph type="ctrTitle"/>
          </p:nvPr>
        </p:nvSpPr>
        <p:spPr>
          <a:xfrm>
            <a:off x="1524000" y="1041400"/>
            <a:ext cx="9144000" cy="2387600"/>
          </a:xfrm>
        </p:spPr>
        <p:txBody>
          <a:bodyPr>
            <a:normAutofit/>
          </a:bodyPr>
          <a:lstStyle/>
          <a:p>
            <a:pPr algn="ctr"/>
            <a:r>
              <a:rPr lang="en-GB" dirty="0"/>
              <a:t>RECAP</a:t>
            </a:r>
            <a:endParaRPr lang="bg-BG" dirty="0"/>
          </a:p>
        </p:txBody>
      </p:sp>
    </p:spTree>
    <p:extLst>
      <p:ext uri="{BB962C8B-B14F-4D97-AF65-F5344CB8AC3E}">
        <p14:creationId xmlns:p14="http://schemas.microsoft.com/office/powerpoint/2010/main" val="2653698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F9901-7725-8AD8-10A7-B65524702824}"/>
              </a:ext>
            </a:extLst>
          </p:cNvPr>
          <p:cNvSpPr txBox="1"/>
          <p:nvPr/>
        </p:nvSpPr>
        <p:spPr>
          <a:xfrm rot="20377335">
            <a:off x="4750703" y="84194"/>
            <a:ext cx="2690594" cy="1754326"/>
          </a:xfrm>
          <a:prstGeom prst="rect">
            <a:avLst/>
          </a:prstGeom>
          <a:noFill/>
        </p:spPr>
        <p:txBody>
          <a:bodyPr wrap="square" rtlCol="0">
            <a:spAutoFit/>
          </a:bodyPr>
          <a:lstStyle/>
          <a:p>
            <a:pPr algn="ctr"/>
            <a:r>
              <a:rPr lang="en-GB" sz="5400" b="1" dirty="0"/>
              <a:t>{DEMO RECAP}</a:t>
            </a:r>
          </a:p>
        </p:txBody>
      </p:sp>
      <p:pic>
        <p:nvPicPr>
          <p:cNvPr id="3" name="Picture 2">
            <a:extLst>
              <a:ext uri="{FF2B5EF4-FFF2-40B4-BE49-F238E27FC236}">
                <a16:creationId xmlns:a16="http://schemas.microsoft.com/office/drawing/2014/main" id="{5ABAC7F2-D441-48E8-25E0-8B42C05710B0}"/>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4" name="Graphic 3" descr="Checkbox Crossed with solid fill">
            <a:extLst>
              <a:ext uri="{FF2B5EF4-FFF2-40B4-BE49-F238E27FC236}">
                <a16:creationId xmlns:a16="http://schemas.microsoft.com/office/drawing/2014/main" id="{6EEEBFC6-2F94-5DD9-2E98-CA840A97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5" name="Graphic 4" descr="Checkbox Ticked with solid fill">
            <a:extLst>
              <a:ext uri="{FF2B5EF4-FFF2-40B4-BE49-F238E27FC236}">
                <a16:creationId xmlns:a16="http://schemas.microsoft.com/office/drawing/2014/main" id="{3880E844-A98F-AA74-5093-4930C39D39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6" name="Textplatzhalter 8">
            <a:extLst>
              <a:ext uri="{FF2B5EF4-FFF2-40B4-BE49-F238E27FC236}">
                <a16:creationId xmlns:a16="http://schemas.microsoft.com/office/drawing/2014/main" id="{2202E52C-B00A-B5C4-A8C3-6F0F67F6F2E3}"/>
              </a:ext>
            </a:extLst>
          </p:cNvPr>
          <p:cNvSpPr txBox="1">
            <a:spLocks/>
          </p:cNvSpPr>
          <p:nvPr/>
        </p:nvSpPr>
        <p:spPr bwMode="gray">
          <a:xfrm>
            <a:off x="723207" y="1579418"/>
            <a:ext cx="8013469" cy="4874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a:latin typeface="Arial" panose="020B0604020202020204" pitchFamily="34" charset="0"/>
                <a:cs typeface="Arial" panose="020B0604020202020204" pitchFamily="34" charset="0"/>
              </a:rPr>
              <a:t>Demo links:</a:t>
            </a:r>
          </a:p>
          <a:p>
            <a:r>
              <a:rPr lang="en-GB" sz="1600" b="1" i="1" dirty="0">
                <a:latin typeface="Arial" panose="020B0604020202020204" pitchFamily="34" charset="0"/>
                <a:cs typeface="Arial" panose="020B0604020202020204" pitchFamily="34" charset="0"/>
              </a:rPr>
              <a:t>Demo Video Part 1:</a:t>
            </a:r>
          </a:p>
          <a:p>
            <a:pPr marL="0" indent="0">
              <a:buNone/>
            </a:pPr>
            <a:r>
              <a:rPr lang="en-GB" sz="160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https://www.youtube.com/watch?v=KGgqdpDWh0I</a:t>
            </a:r>
            <a:endParaRPr lang="en-GB" sz="1600" dirty="0">
              <a:latin typeface="Arial" panose="020B0604020202020204" pitchFamily="34" charset="0"/>
              <a:cs typeface="Arial" panose="020B0604020202020204" pitchFamily="34" charset="0"/>
            </a:endParaRPr>
          </a:p>
          <a:p>
            <a:pPr marL="0" indent="0">
              <a:buNone/>
            </a:pPr>
            <a:r>
              <a:rPr lang="en-GB" sz="160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https://youtu.be/</a:t>
            </a:r>
            <a:r>
              <a:rPr lang="en-GB" sz="1600" dirty="0">
                <a:solidFill>
                  <a:srgbClr val="FFFF0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KGgqdpDWh0I</a:t>
            </a:r>
            <a:endParaRPr lang="en-GB" sz="1600" dirty="0">
              <a:solidFill>
                <a:srgbClr val="FFFF00"/>
              </a:solidFill>
              <a:latin typeface="Arial" panose="020B0604020202020204" pitchFamily="34" charset="0"/>
              <a:cs typeface="Arial" panose="020B0604020202020204" pitchFamily="34" charset="0"/>
            </a:endParaRPr>
          </a:p>
          <a:p>
            <a:pPr marL="0" indent="0">
              <a:buNone/>
            </a:pPr>
            <a:endParaRPr lang="en-GB" sz="1600" dirty="0">
              <a:latin typeface="Arial" panose="020B0604020202020204" pitchFamily="34" charset="0"/>
              <a:cs typeface="Arial" panose="020B0604020202020204" pitchFamily="34" charset="0"/>
            </a:endParaRPr>
          </a:p>
          <a:p>
            <a:r>
              <a:rPr lang="en-GB" sz="1600" b="1" i="1" dirty="0">
                <a:latin typeface="Arial" panose="020B0604020202020204" pitchFamily="34" charset="0"/>
                <a:cs typeface="Arial" panose="020B0604020202020204" pitchFamily="34" charset="0"/>
              </a:rPr>
              <a:t>Demo Video Part 2:</a:t>
            </a:r>
          </a:p>
          <a:p>
            <a:pPr marL="0" indent="0">
              <a:buNone/>
            </a:pPr>
            <a:r>
              <a:rPr lang="en-GB" sz="1600" dirty="0">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https://www.youtube.com/watch?v=0AvPftcZvWY</a:t>
            </a:r>
            <a:endParaRPr lang="en-GB" sz="1600" dirty="0">
              <a:latin typeface="Arial" panose="020B0604020202020204" pitchFamily="34" charset="0"/>
              <a:cs typeface="Arial" panose="020B0604020202020204" pitchFamily="34" charset="0"/>
            </a:endParaRPr>
          </a:p>
          <a:p>
            <a:pPr marL="0" indent="0">
              <a:buNone/>
            </a:pPr>
            <a:r>
              <a:rPr lang="en-GB" sz="1600" dirty="0">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https://youtu.be/</a:t>
            </a:r>
            <a:r>
              <a:rPr lang="en-GB" sz="1600" dirty="0">
                <a:solidFill>
                  <a:srgbClr val="FFFF0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0AvPftcZvWY</a:t>
            </a:r>
            <a:endParaRPr lang="en-GB" sz="1600" dirty="0">
              <a:solidFill>
                <a:srgbClr val="FFFF00"/>
              </a:solidFill>
              <a:latin typeface="Arial" panose="020B0604020202020204" pitchFamily="34" charset="0"/>
              <a:cs typeface="Arial" panose="020B0604020202020204" pitchFamily="34" charset="0"/>
            </a:endParaRPr>
          </a:p>
          <a:p>
            <a:pPr marL="0" indent="0">
              <a:buNone/>
            </a:pPr>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Demo GitHub Repo:</a:t>
            </a:r>
          </a:p>
          <a:p>
            <a:pPr marL="0" indent="0">
              <a:buNone/>
            </a:pPr>
            <a:r>
              <a:rPr lang="en-GB" sz="1600" dirty="0">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https://github.com/atkuzmanov/</a:t>
            </a:r>
            <a:r>
              <a:rPr lang="en-GB" sz="1600" dirty="0">
                <a:solidFill>
                  <a:srgbClr val="FFFF00"/>
                </a:solidFill>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openapi-demo-2022</a:t>
            </a:r>
            <a:endParaRPr lang="en-GB" sz="1600" dirty="0">
              <a:solidFill>
                <a:srgbClr val="FFFF00"/>
              </a:solidFill>
              <a:latin typeface="Arial" panose="020B0604020202020204" pitchFamily="34" charset="0"/>
              <a:cs typeface="Arial" panose="020B0604020202020204" pitchFamily="34" charset="0"/>
            </a:endParaRPr>
          </a:p>
          <a:p>
            <a:pPr marL="0" indent="0">
              <a:buNone/>
            </a:pPr>
            <a:endParaRPr lang="en-GB" sz="1600" dirty="0">
              <a:latin typeface="Arial" panose="020B0604020202020204" pitchFamily="34" charset="0"/>
              <a:cs typeface="Arial" panose="020B0604020202020204" pitchFamily="34" charset="0"/>
            </a:endParaRPr>
          </a:p>
          <a:p>
            <a:pPr marL="0" indent="0">
              <a:buNone/>
            </a:pPr>
            <a:r>
              <a:rPr lang="en-GB" sz="1600" dirty="0">
                <a:solidFill>
                  <a:srgbClr val="FFFF00"/>
                </a:solidFill>
                <a:latin typeface="Arial" panose="020B0604020202020204" pitchFamily="34" charset="0"/>
                <a:cs typeface="Arial" panose="020B0604020202020204" pitchFamily="34" charset="0"/>
              </a:rPr>
              <a:t>Disclosure: I bear no responsibility for the videos and code, or maintaining them, they come with no guarantees, warrantees etc. use at your own risk.</a:t>
            </a:r>
          </a:p>
          <a:p>
            <a:pPr marL="0" indent="0">
              <a:buNone/>
            </a:pPr>
            <a:endParaRPr lang="en-GB" sz="1600" dirty="0">
              <a:latin typeface="Arial" panose="020B0604020202020204" pitchFamily="34" charset="0"/>
              <a:cs typeface="Arial" panose="020B0604020202020204" pitchFamily="34" charset="0"/>
            </a:endParaRPr>
          </a:p>
          <a:p>
            <a:pPr marL="0" indent="0">
              <a:buNone/>
            </a:pPr>
            <a:endParaRPr lang="en-GB" sz="1600" dirty="0">
              <a:latin typeface="Arial" panose="020B0604020202020204" pitchFamily="34" charset="0"/>
              <a:cs typeface="Arial" panose="020B0604020202020204" pitchFamily="34" charset="0"/>
            </a:endParaRPr>
          </a:p>
        </p:txBody>
      </p:sp>
      <p:pic>
        <p:nvPicPr>
          <p:cNvPr id="7" name="Picture 6" descr="Qr code&#10;&#10;Description automatically generated">
            <a:extLst>
              <a:ext uri="{FF2B5EF4-FFF2-40B4-BE49-F238E27FC236}">
                <a16:creationId xmlns:a16="http://schemas.microsoft.com/office/drawing/2014/main" id="{D19AAADC-2817-6F79-A618-5878EEB4FA01}"/>
              </a:ext>
            </a:extLst>
          </p:cNvPr>
          <p:cNvPicPr>
            <a:picLocks noChangeAspect="1"/>
          </p:cNvPicPr>
          <p:nvPr/>
        </p:nvPicPr>
        <p:blipFill>
          <a:blip r:embed="rId13"/>
          <a:stretch>
            <a:fillRect/>
          </a:stretch>
        </p:blipFill>
        <p:spPr>
          <a:xfrm>
            <a:off x="8941141" y="961356"/>
            <a:ext cx="1579779" cy="1579779"/>
          </a:xfrm>
          <a:prstGeom prst="rect">
            <a:avLst/>
          </a:prstGeom>
        </p:spPr>
      </p:pic>
      <p:pic>
        <p:nvPicPr>
          <p:cNvPr id="8" name="Picture 7" descr="Qr code&#10;&#10;Description automatically generated">
            <a:extLst>
              <a:ext uri="{FF2B5EF4-FFF2-40B4-BE49-F238E27FC236}">
                <a16:creationId xmlns:a16="http://schemas.microsoft.com/office/drawing/2014/main" id="{0A6A1393-E276-753A-5B17-624E32D384A2}"/>
              </a:ext>
            </a:extLst>
          </p:cNvPr>
          <p:cNvPicPr>
            <a:picLocks noChangeAspect="1"/>
          </p:cNvPicPr>
          <p:nvPr/>
        </p:nvPicPr>
        <p:blipFill>
          <a:blip r:embed="rId14"/>
          <a:stretch>
            <a:fillRect/>
          </a:stretch>
        </p:blipFill>
        <p:spPr>
          <a:xfrm>
            <a:off x="8941140" y="2917601"/>
            <a:ext cx="1579779" cy="1579779"/>
          </a:xfrm>
          <a:prstGeom prst="rect">
            <a:avLst/>
          </a:prstGeom>
        </p:spPr>
      </p:pic>
      <p:pic>
        <p:nvPicPr>
          <p:cNvPr id="9" name="Picture 8" descr="Qr code&#10;&#10;Description automatically generated">
            <a:extLst>
              <a:ext uri="{FF2B5EF4-FFF2-40B4-BE49-F238E27FC236}">
                <a16:creationId xmlns:a16="http://schemas.microsoft.com/office/drawing/2014/main" id="{7AC7D682-33C7-A01C-C80A-B203403C50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41139" y="4873846"/>
            <a:ext cx="1579780" cy="1579780"/>
          </a:xfrm>
          <a:prstGeom prst="rect">
            <a:avLst/>
          </a:prstGeom>
        </p:spPr>
      </p:pic>
    </p:spTree>
    <p:extLst>
      <p:ext uri="{BB962C8B-B14F-4D97-AF65-F5344CB8AC3E}">
        <p14:creationId xmlns:p14="http://schemas.microsoft.com/office/powerpoint/2010/main" val="3503499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4F5B-200A-9BF8-91C1-1E541D8F1311}"/>
              </a:ext>
            </a:extLst>
          </p:cNvPr>
          <p:cNvSpPr txBox="1">
            <a:spLocks/>
          </p:cNvSpPr>
          <p:nvPr/>
        </p:nvSpPr>
        <p:spPr>
          <a:xfrm>
            <a:off x="-1" y="0"/>
            <a:ext cx="11469757" cy="1044488"/>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200" dirty="0">
                <a:latin typeface="HelveticaNeueLT Pro 45 Lt" panose="020B0403020202020204" pitchFamily="34" charset="0"/>
              </a:rPr>
              <a:t>CLASH OF THE TITANS</a:t>
            </a:r>
          </a:p>
          <a:p>
            <a:pPr algn="l"/>
            <a:r>
              <a:rPr lang="en-US" sz="4200" dirty="0">
                <a:latin typeface="HelveticaNeueLT Pro 45 Lt" panose="020B0403020202020204" pitchFamily="34" charset="0"/>
              </a:rPr>
              <a:t>Spring REST and JAX-RS</a:t>
            </a:r>
          </a:p>
        </p:txBody>
      </p:sp>
      <p:sp>
        <p:nvSpPr>
          <p:cNvPr id="3" name="Textplatzhalter 8">
            <a:extLst>
              <a:ext uri="{FF2B5EF4-FFF2-40B4-BE49-F238E27FC236}">
                <a16:creationId xmlns:a16="http://schemas.microsoft.com/office/drawing/2014/main" id="{7A58B9DF-AE47-10D0-4877-77629EFE4BD2}"/>
              </a:ext>
            </a:extLst>
          </p:cNvPr>
          <p:cNvSpPr txBox="1">
            <a:spLocks/>
          </p:cNvSpPr>
          <p:nvPr/>
        </p:nvSpPr>
        <p:spPr bwMode="gray">
          <a:xfrm>
            <a:off x="455150" y="1460409"/>
            <a:ext cx="10010549" cy="4491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latin typeface="Arial" panose="020B0604020202020204" pitchFamily="34" charset="0"/>
                <a:cs typeface="Arial" panose="020B0604020202020204" pitchFamily="34" charset="0"/>
              </a:rPr>
              <a:t>So far, so good…</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Then you start implementing it in the real world, in a system which has gone through a few life-cycles and you encounter clash of the titans…</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A Java service application using both Spring REST and JAX-RS in the same code base…</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And you begin to try and make it work with </a:t>
            </a:r>
            <a:r>
              <a:rPr lang="en-GB" sz="1600" dirty="0" err="1">
                <a:latin typeface="Arial" panose="020B0604020202020204" pitchFamily="34" charset="0"/>
                <a:cs typeface="Arial" panose="020B0604020202020204" pitchFamily="34" charset="0"/>
              </a:rPr>
              <a:t>OpenAPI</a:t>
            </a:r>
            <a:r>
              <a:rPr lang="en-GB" sz="1600" dirty="0">
                <a:latin typeface="Arial" panose="020B0604020202020204" pitchFamily="34" charset="0"/>
                <a:cs typeface="Arial" panose="020B0604020202020204" pitchFamily="34" charset="0"/>
              </a:rPr>
              <a:t> for both…</a:t>
            </a:r>
          </a:p>
          <a:p>
            <a:pPr marL="0" indent="0">
              <a:buNone/>
            </a:pPr>
            <a:endParaRPr lang="en-GB"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7E0DDD9-C5F7-2336-18AE-68D6714A8BEB}"/>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5" name="Graphic 4" descr="Checkbox Crossed with solid fill">
            <a:extLst>
              <a:ext uri="{FF2B5EF4-FFF2-40B4-BE49-F238E27FC236}">
                <a16:creationId xmlns:a16="http://schemas.microsoft.com/office/drawing/2014/main" id="{5D49D3CF-46D4-43F8-817E-4778D870D3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6" name="Graphic 5" descr="Checkbox Ticked with solid fill">
            <a:extLst>
              <a:ext uri="{FF2B5EF4-FFF2-40B4-BE49-F238E27FC236}">
                <a16:creationId xmlns:a16="http://schemas.microsoft.com/office/drawing/2014/main" id="{0D3CB019-C07B-A97B-404E-E5D04D43EC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72784A64-D4C9-ACE1-4CD6-0E44A5E7F5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4222" y="3722886"/>
            <a:ext cx="4572000" cy="2743200"/>
          </a:xfrm>
          <a:prstGeom prst="rect">
            <a:avLst/>
          </a:prstGeom>
        </p:spPr>
      </p:pic>
    </p:spTree>
    <p:extLst>
      <p:ext uri="{BB962C8B-B14F-4D97-AF65-F5344CB8AC3E}">
        <p14:creationId xmlns:p14="http://schemas.microsoft.com/office/powerpoint/2010/main" val="185154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3A82-12C3-076A-5D1A-E401A50EEBF9}"/>
              </a:ext>
            </a:extLst>
          </p:cNvPr>
          <p:cNvSpPr>
            <a:spLocks noGrp="1"/>
          </p:cNvSpPr>
          <p:nvPr>
            <p:ph type="ctrTitle"/>
          </p:nvPr>
        </p:nvSpPr>
        <p:spPr>
          <a:xfrm>
            <a:off x="1524000" y="1041400"/>
            <a:ext cx="9144000" cy="2387600"/>
          </a:xfrm>
        </p:spPr>
        <p:txBody>
          <a:bodyPr>
            <a:normAutofit/>
          </a:bodyPr>
          <a:lstStyle/>
          <a:p>
            <a:pPr algn="ctr"/>
            <a:r>
              <a:rPr lang="en-US" dirty="0">
                <a:latin typeface="HelveticaNeueLT Pro 45 Lt" panose="020B0403020202020204" pitchFamily="34" charset="0"/>
              </a:rPr>
              <a:t>INTRODUCTION</a:t>
            </a:r>
            <a:endParaRPr lang="bg-BG" dirty="0"/>
          </a:p>
        </p:txBody>
      </p:sp>
    </p:spTree>
    <p:extLst>
      <p:ext uri="{BB962C8B-B14F-4D97-AF65-F5344CB8AC3E}">
        <p14:creationId xmlns:p14="http://schemas.microsoft.com/office/powerpoint/2010/main" val="79680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C70B9-09F7-1086-0192-FB2F3B336934}"/>
              </a:ext>
            </a:extLst>
          </p:cNvPr>
          <p:cNvSpPr txBox="1">
            <a:spLocks/>
          </p:cNvSpPr>
          <p:nvPr/>
        </p:nvSpPr>
        <p:spPr>
          <a:xfrm>
            <a:off x="-1" y="0"/>
            <a:ext cx="11469757" cy="1044488"/>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200" dirty="0">
                <a:latin typeface="HelveticaNeueLT Pro 45 Lt" panose="020B0403020202020204" pitchFamily="34" charset="0"/>
              </a:rPr>
              <a:t>Real-world Spring REST and JAX-RS clash of the titans</a:t>
            </a:r>
            <a:endParaRPr lang="bg-BG" sz="4200" dirty="0"/>
          </a:p>
        </p:txBody>
      </p:sp>
      <p:pic>
        <p:nvPicPr>
          <p:cNvPr id="3" name="Picture 2" descr="Text&#10;&#10;Description automatically generated">
            <a:extLst>
              <a:ext uri="{FF2B5EF4-FFF2-40B4-BE49-F238E27FC236}">
                <a16:creationId xmlns:a16="http://schemas.microsoft.com/office/drawing/2014/main" id="{6ED6D598-E1E6-EF09-E5D1-FA31CE704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376" y="672422"/>
            <a:ext cx="3581124" cy="6185578"/>
          </a:xfrm>
          <a:prstGeom prst="rect">
            <a:avLst/>
          </a:prstGeom>
        </p:spPr>
      </p:pic>
      <p:pic>
        <p:nvPicPr>
          <p:cNvPr id="4" name="Picture 3" descr="Text&#10;&#10;Description automatically generated">
            <a:extLst>
              <a:ext uri="{FF2B5EF4-FFF2-40B4-BE49-F238E27FC236}">
                <a16:creationId xmlns:a16="http://schemas.microsoft.com/office/drawing/2014/main" id="{3256F3B2-4F38-742B-3ED1-8025DB529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2500" y="687431"/>
            <a:ext cx="2959100" cy="5245100"/>
          </a:xfrm>
          <a:prstGeom prst="rect">
            <a:avLst/>
          </a:prstGeom>
        </p:spPr>
      </p:pic>
      <p:pic>
        <p:nvPicPr>
          <p:cNvPr id="5" name="Picture 4" descr="Text&#10;&#10;Description automatically generated">
            <a:extLst>
              <a:ext uri="{FF2B5EF4-FFF2-40B4-BE49-F238E27FC236}">
                <a16:creationId xmlns:a16="http://schemas.microsoft.com/office/drawing/2014/main" id="{CB26CCC2-7381-64CF-BDB8-F3E03387D6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600" y="685800"/>
            <a:ext cx="3200400" cy="5486400"/>
          </a:xfrm>
          <a:prstGeom prst="rect">
            <a:avLst/>
          </a:prstGeom>
        </p:spPr>
      </p:pic>
      <p:pic>
        <p:nvPicPr>
          <p:cNvPr id="6" name="Picture 5" descr="Text&#10;&#10;Description automatically generated">
            <a:extLst>
              <a:ext uri="{FF2B5EF4-FFF2-40B4-BE49-F238E27FC236}">
                <a16:creationId xmlns:a16="http://schemas.microsoft.com/office/drawing/2014/main" id="{AB7C5F8D-8E01-DB13-582B-2F3F3C7D1A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41431"/>
            <a:ext cx="2443621" cy="2626717"/>
          </a:xfrm>
          <a:prstGeom prst="rect">
            <a:avLst/>
          </a:prstGeom>
        </p:spPr>
      </p:pic>
      <p:pic>
        <p:nvPicPr>
          <p:cNvPr id="7" name="Picture 6" descr="Text&#10;&#10;Description automatically generated">
            <a:extLst>
              <a:ext uri="{FF2B5EF4-FFF2-40B4-BE49-F238E27FC236}">
                <a16:creationId xmlns:a16="http://schemas.microsoft.com/office/drawing/2014/main" id="{9D795BD8-BD76-3EDA-86D3-EE9F2F8623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961" y="3568148"/>
            <a:ext cx="1901454" cy="3257274"/>
          </a:xfrm>
          <a:prstGeom prst="rect">
            <a:avLst/>
          </a:prstGeom>
        </p:spPr>
      </p:pic>
    </p:spTree>
    <p:extLst>
      <p:ext uri="{BB962C8B-B14F-4D97-AF65-F5344CB8AC3E}">
        <p14:creationId xmlns:p14="http://schemas.microsoft.com/office/powerpoint/2010/main" val="815147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F822C-D4D6-4540-38D4-84937B754F26}"/>
              </a:ext>
            </a:extLst>
          </p:cNvPr>
          <p:cNvSpPr txBox="1">
            <a:spLocks/>
          </p:cNvSpPr>
          <p:nvPr/>
        </p:nvSpPr>
        <p:spPr>
          <a:xfrm>
            <a:off x="0" y="0"/>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HelveticaNeueLT Pro 45 Lt" panose="020B0403020202020204" pitchFamily="34" charset="0"/>
              </a:rPr>
              <a:t>OPENAPI + JAXRS</a:t>
            </a:r>
          </a:p>
        </p:txBody>
      </p:sp>
      <p:sp>
        <p:nvSpPr>
          <p:cNvPr id="3" name="Rectangle 2">
            <a:extLst>
              <a:ext uri="{FF2B5EF4-FFF2-40B4-BE49-F238E27FC236}">
                <a16:creationId xmlns:a16="http://schemas.microsoft.com/office/drawing/2014/main" id="{10068C40-5050-91DB-905A-7FD73F6B6E70}"/>
              </a:ext>
            </a:extLst>
          </p:cNvPr>
          <p:cNvSpPr/>
          <p:nvPr/>
        </p:nvSpPr>
        <p:spPr>
          <a:xfrm>
            <a:off x="308343" y="1044488"/>
            <a:ext cx="2668773"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err="1">
                <a:solidFill>
                  <a:schemeClr val="bg1"/>
                </a:solidFill>
                <a:latin typeface="Courier" pitchFamily="2" charset="0"/>
              </a:rPr>
              <a:t>pom.xml</a:t>
            </a:r>
            <a:endParaRPr lang="en-GB" sz="1200" b="1" dirty="0">
              <a:solidFill>
                <a:schemeClr val="bg1"/>
              </a:solidFill>
              <a:latin typeface="Courier" pitchFamily="2" charset="0"/>
            </a:endParaRPr>
          </a:p>
          <a:p>
            <a:endParaRPr lang="en-GB" sz="1200" b="1" dirty="0">
              <a:solidFill>
                <a:schemeClr val="bg1"/>
              </a:solidFill>
              <a:latin typeface="Courier" pitchFamily="2" charset="0"/>
            </a:endParaRPr>
          </a:p>
          <a:p>
            <a:r>
              <a:rPr lang="en-GB" sz="1200" dirty="0">
                <a:solidFill>
                  <a:schemeClr val="bg1"/>
                </a:solidFill>
                <a:latin typeface="Courier" pitchFamily="2" charset="0"/>
              </a:rPr>
              <a:t>Dependencies and plugins.</a:t>
            </a:r>
          </a:p>
        </p:txBody>
      </p:sp>
      <p:sp>
        <p:nvSpPr>
          <p:cNvPr id="4" name="Rectangle 3">
            <a:extLst>
              <a:ext uri="{FF2B5EF4-FFF2-40B4-BE49-F238E27FC236}">
                <a16:creationId xmlns:a16="http://schemas.microsoft.com/office/drawing/2014/main" id="{E6B44E35-BA76-2791-F327-5559664F7375}"/>
              </a:ext>
            </a:extLst>
          </p:cNvPr>
          <p:cNvSpPr/>
          <p:nvPr/>
        </p:nvSpPr>
        <p:spPr>
          <a:xfrm>
            <a:off x="308343" y="2552337"/>
            <a:ext cx="3710764"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/main/resources/</a:t>
            </a:r>
            <a:r>
              <a:rPr lang="en-GB" sz="1200" b="1" dirty="0" err="1">
                <a:solidFill>
                  <a:schemeClr val="bg1"/>
                </a:solidFill>
                <a:latin typeface="Courier" pitchFamily="2" charset="0"/>
              </a:rPr>
              <a:t>application.yml</a:t>
            </a:r>
            <a:endParaRPr lang="en-GB" sz="1200" b="1" dirty="0">
              <a:solidFill>
                <a:schemeClr val="bg1"/>
              </a:solidFill>
              <a:latin typeface="Courier" pitchFamily="2" charset="0"/>
            </a:endParaRPr>
          </a:p>
          <a:p>
            <a:endParaRPr lang="en-GB" sz="1200" b="1" dirty="0">
              <a:solidFill>
                <a:schemeClr val="bg1"/>
              </a:solidFill>
              <a:latin typeface="Courier" pitchFamily="2" charset="0"/>
            </a:endParaRPr>
          </a:p>
          <a:p>
            <a:r>
              <a:rPr lang="en-GB" sz="1200" dirty="0" err="1">
                <a:solidFill>
                  <a:schemeClr val="bg1"/>
                </a:solidFill>
                <a:latin typeface="Courier" pitchFamily="2" charset="0"/>
              </a:rPr>
              <a:t>Springdoc</a:t>
            </a:r>
            <a:r>
              <a:rPr lang="en-GB" sz="1200" dirty="0">
                <a:solidFill>
                  <a:schemeClr val="bg1"/>
                </a:solidFill>
                <a:latin typeface="Courier" pitchFamily="2" charset="0"/>
              </a:rPr>
              <a:t>/</a:t>
            </a:r>
            <a:r>
              <a:rPr lang="en-GB" sz="1200" dirty="0" err="1">
                <a:solidFill>
                  <a:schemeClr val="bg1"/>
                </a:solidFill>
                <a:latin typeface="Courier" pitchFamily="2" charset="0"/>
              </a:rPr>
              <a:t>Springfox</a:t>
            </a:r>
            <a:r>
              <a:rPr lang="en-GB" sz="1200" dirty="0">
                <a:solidFill>
                  <a:schemeClr val="bg1"/>
                </a:solidFill>
                <a:latin typeface="Courier" pitchFamily="2" charset="0"/>
              </a:rPr>
              <a:t> dependency configurations.</a:t>
            </a:r>
          </a:p>
        </p:txBody>
      </p:sp>
      <p:sp>
        <p:nvSpPr>
          <p:cNvPr id="5" name="Rectangle 4">
            <a:extLst>
              <a:ext uri="{FF2B5EF4-FFF2-40B4-BE49-F238E27FC236}">
                <a16:creationId xmlns:a16="http://schemas.microsoft.com/office/drawing/2014/main" id="{F5B60BD0-0983-9684-36C8-A90A25247748}"/>
              </a:ext>
            </a:extLst>
          </p:cNvPr>
          <p:cNvSpPr/>
          <p:nvPr/>
        </p:nvSpPr>
        <p:spPr>
          <a:xfrm>
            <a:off x="308343" y="4060187"/>
            <a:ext cx="4433778"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/main/resources/</a:t>
            </a:r>
            <a:r>
              <a:rPr lang="en-GB" sz="1200" b="1" dirty="0" err="1">
                <a:solidFill>
                  <a:schemeClr val="bg1"/>
                </a:solidFill>
                <a:latin typeface="Courier" pitchFamily="2" charset="0"/>
              </a:rPr>
              <a:t>openapi-configuration.yaml</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Config for spec  generation.</a:t>
            </a:r>
          </a:p>
        </p:txBody>
      </p:sp>
      <p:sp>
        <p:nvSpPr>
          <p:cNvPr id="6" name="Rectangle 5">
            <a:extLst>
              <a:ext uri="{FF2B5EF4-FFF2-40B4-BE49-F238E27FC236}">
                <a16:creationId xmlns:a16="http://schemas.microsoft.com/office/drawing/2014/main" id="{36974451-3FC1-5E5D-CC0D-5C8EB02AD05A}"/>
              </a:ext>
            </a:extLst>
          </p:cNvPr>
          <p:cNvSpPr/>
          <p:nvPr/>
        </p:nvSpPr>
        <p:spPr>
          <a:xfrm>
            <a:off x="308343" y="5570957"/>
            <a:ext cx="5338770"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/main/java/com/example/config/</a:t>
            </a:r>
            <a:r>
              <a:rPr lang="en-GB" sz="1200" b="1" dirty="0" err="1">
                <a:solidFill>
                  <a:schemeClr val="bg1"/>
                </a:solidFill>
                <a:latin typeface="Courier" pitchFamily="2" charset="0"/>
              </a:rPr>
              <a:t>JerseyConfig.java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Registering </a:t>
            </a:r>
            <a:r>
              <a:rPr lang="en-GB" sz="1200" dirty="0" err="1">
                <a:solidFill>
                  <a:schemeClr val="bg1"/>
                </a:solidFill>
                <a:latin typeface="Courier" pitchFamily="2" charset="0"/>
              </a:rPr>
              <a:t>OpenApi</a:t>
            </a:r>
            <a:r>
              <a:rPr lang="en-GB" sz="1200" dirty="0">
                <a:solidFill>
                  <a:schemeClr val="bg1"/>
                </a:solidFill>
                <a:latin typeface="Courier" pitchFamily="2" charset="0"/>
              </a:rPr>
              <a:t> resources for spec generation</a:t>
            </a:r>
          </a:p>
        </p:txBody>
      </p:sp>
      <p:sp>
        <p:nvSpPr>
          <p:cNvPr id="7" name="Rectangle 6">
            <a:extLst>
              <a:ext uri="{FF2B5EF4-FFF2-40B4-BE49-F238E27FC236}">
                <a16:creationId xmlns:a16="http://schemas.microsoft.com/office/drawing/2014/main" id="{03E43579-A08F-0E35-0614-11A512CB16A1}"/>
              </a:ext>
            </a:extLst>
          </p:cNvPr>
          <p:cNvSpPr/>
          <p:nvPr/>
        </p:nvSpPr>
        <p:spPr>
          <a:xfrm>
            <a:off x="3402419" y="1044487"/>
            <a:ext cx="8481237"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a:t>
            </a:r>
            <a:r>
              <a:rPr lang="en-GB" sz="1200" dirty="0" err="1">
                <a:solidFill>
                  <a:schemeClr val="bg1"/>
                </a:solidFill>
                <a:latin typeface="Courier" pitchFamily="2" charset="0"/>
              </a:rPr>
              <a:t>kaufland</a:t>
            </a:r>
            <a:r>
              <a:rPr lang="en-GB" sz="1200" dirty="0">
                <a:solidFill>
                  <a:schemeClr val="bg1"/>
                </a:solidFill>
                <a:latin typeface="Courier" pitchFamily="2" charset="0"/>
              </a:rPr>
              <a:t>/property/directory/config/</a:t>
            </a:r>
            <a:r>
              <a:rPr lang="en-GB" sz="1200" b="1" dirty="0" err="1">
                <a:solidFill>
                  <a:schemeClr val="bg1"/>
                </a:solidFill>
                <a:latin typeface="Courier" pitchFamily="2" charset="0"/>
              </a:rPr>
              <a:t>SwaggerConfig.java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Swagger configuration.</a:t>
            </a:r>
          </a:p>
        </p:txBody>
      </p:sp>
      <p:sp>
        <p:nvSpPr>
          <p:cNvPr id="8" name="Rectangle 7">
            <a:extLst>
              <a:ext uri="{FF2B5EF4-FFF2-40B4-BE49-F238E27FC236}">
                <a16:creationId xmlns:a16="http://schemas.microsoft.com/office/drawing/2014/main" id="{DFB20CE7-96A7-5C49-5546-E4174C1B05DA}"/>
              </a:ext>
            </a:extLst>
          </p:cNvPr>
          <p:cNvSpPr/>
          <p:nvPr/>
        </p:nvSpPr>
        <p:spPr>
          <a:xfrm>
            <a:off x="4316819" y="2552337"/>
            <a:ext cx="7566837"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a:t>
            </a:r>
            <a:r>
              <a:rPr lang="en-GB" sz="1200" dirty="0" err="1">
                <a:solidFill>
                  <a:schemeClr val="bg1"/>
                </a:solidFill>
                <a:latin typeface="Courier" pitchFamily="2" charset="0"/>
              </a:rPr>
              <a:t>kaufland</a:t>
            </a:r>
            <a:r>
              <a:rPr lang="en-GB" sz="1200" dirty="0">
                <a:solidFill>
                  <a:schemeClr val="bg1"/>
                </a:solidFill>
                <a:latin typeface="Courier" pitchFamily="2" charset="0"/>
              </a:rPr>
              <a:t>/property/directory/controller/</a:t>
            </a:r>
            <a:r>
              <a:rPr lang="en-GB" sz="1200" b="1" dirty="0" err="1">
                <a:solidFill>
                  <a:schemeClr val="bg1"/>
                </a:solidFill>
                <a:latin typeface="Courier" pitchFamily="2" charset="0"/>
              </a:rPr>
              <a:t>IndexController.java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A controller for the Swagger </a:t>
            </a:r>
            <a:r>
              <a:rPr lang="en-GB" sz="1200" dirty="0" err="1">
                <a:solidFill>
                  <a:schemeClr val="bg1"/>
                </a:solidFill>
                <a:latin typeface="Courier" pitchFamily="2" charset="0"/>
              </a:rPr>
              <a:t>ui</a:t>
            </a:r>
            <a:r>
              <a:rPr lang="en-GB" sz="1200" dirty="0">
                <a:solidFill>
                  <a:schemeClr val="bg1"/>
                </a:solidFill>
                <a:latin typeface="Courier" pitchFamily="2" charset="0"/>
              </a:rPr>
              <a:t>.</a:t>
            </a:r>
          </a:p>
        </p:txBody>
      </p:sp>
      <p:sp>
        <p:nvSpPr>
          <p:cNvPr id="9" name="Rectangle 8">
            <a:extLst>
              <a:ext uri="{FF2B5EF4-FFF2-40B4-BE49-F238E27FC236}">
                <a16:creationId xmlns:a16="http://schemas.microsoft.com/office/drawing/2014/main" id="{BA3BAAC2-12F9-3281-9816-A1AB8B3E5280}"/>
              </a:ext>
            </a:extLst>
          </p:cNvPr>
          <p:cNvSpPr/>
          <p:nvPr/>
        </p:nvSpPr>
        <p:spPr>
          <a:xfrm>
            <a:off x="4976036" y="4048693"/>
            <a:ext cx="6907619"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/test/java/com/example/service/</a:t>
            </a:r>
            <a:r>
              <a:rPr lang="en-GB" sz="1200" b="1" dirty="0" err="1">
                <a:solidFill>
                  <a:schemeClr val="bg1"/>
                </a:solidFill>
                <a:latin typeface="Courier" pitchFamily="2" charset="0"/>
              </a:rPr>
              <a:t>OpenApiContractValidationTests.java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Tests using Atlassian's </a:t>
            </a:r>
            <a:r>
              <a:rPr lang="en-GB" sz="1200" dirty="0" err="1">
                <a:solidFill>
                  <a:schemeClr val="bg1"/>
                </a:solidFill>
                <a:latin typeface="Courier" pitchFamily="2" charset="0"/>
              </a:rPr>
              <a:t>OpenApiValidationFilter</a:t>
            </a:r>
            <a:r>
              <a:rPr lang="en-GB" sz="1200" dirty="0">
                <a:solidFill>
                  <a:schemeClr val="bg1"/>
                </a:solidFill>
                <a:latin typeface="Courier" pitchFamily="2" charset="0"/>
              </a:rPr>
              <a:t> to validate the code against an </a:t>
            </a:r>
            <a:r>
              <a:rPr lang="en-GB" sz="1200" dirty="0" err="1">
                <a:solidFill>
                  <a:schemeClr val="bg1"/>
                </a:solidFill>
                <a:latin typeface="Courier" pitchFamily="2" charset="0"/>
              </a:rPr>
              <a:t>OpenAPI</a:t>
            </a:r>
            <a:r>
              <a:rPr lang="en-GB" sz="1200" dirty="0">
                <a:solidFill>
                  <a:schemeClr val="bg1"/>
                </a:solidFill>
                <a:latin typeface="Courier" pitchFamily="2" charset="0"/>
              </a:rPr>
              <a:t> spec file.</a:t>
            </a:r>
          </a:p>
        </p:txBody>
      </p:sp>
      <p:sp>
        <p:nvSpPr>
          <p:cNvPr id="10" name="Rectangle 9">
            <a:extLst>
              <a:ext uri="{FF2B5EF4-FFF2-40B4-BE49-F238E27FC236}">
                <a16:creationId xmlns:a16="http://schemas.microsoft.com/office/drawing/2014/main" id="{31A03D40-8447-28D2-CA72-9632FB6B8CA9}"/>
              </a:ext>
            </a:extLst>
          </p:cNvPr>
          <p:cNvSpPr/>
          <p:nvPr/>
        </p:nvSpPr>
        <p:spPr>
          <a:xfrm>
            <a:off x="5858540" y="5556543"/>
            <a:ext cx="6025116"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/test/java/com/example/</a:t>
            </a:r>
            <a:r>
              <a:rPr lang="en-GB" sz="1200" b="1" dirty="0" err="1">
                <a:solidFill>
                  <a:schemeClr val="bg1"/>
                </a:solidFill>
                <a:latin typeface="Courier" pitchFamily="2" charset="0"/>
              </a:rPr>
              <a:t>OpenAPIModifier.java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Custom </a:t>
            </a:r>
            <a:r>
              <a:rPr lang="en-GB" sz="1200" dirty="0" err="1">
                <a:solidFill>
                  <a:schemeClr val="bg1"/>
                </a:solidFill>
                <a:latin typeface="Courier" pitchFamily="2" charset="0"/>
              </a:rPr>
              <a:t>OpenAPIModifer</a:t>
            </a:r>
            <a:r>
              <a:rPr lang="en-GB" sz="1200" dirty="0">
                <a:solidFill>
                  <a:schemeClr val="bg1"/>
                </a:solidFill>
                <a:latin typeface="Courier" pitchFamily="2" charset="0"/>
              </a:rPr>
              <a:t> class to modify our </a:t>
            </a:r>
            <a:r>
              <a:rPr lang="en-GB" sz="1200" dirty="0" err="1">
                <a:solidFill>
                  <a:schemeClr val="bg1"/>
                </a:solidFill>
                <a:latin typeface="Courier" pitchFamily="2" charset="0"/>
              </a:rPr>
              <a:t>OpenAPI</a:t>
            </a:r>
            <a:r>
              <a:rPr lang="en-GB" sz="1200" dirty="0">
                <a:solidFill>
                  <a:schemeClr val="bg1"/>
                </a:solidFill>
                <a:latin typeface="Courier" pitchFamily="2" charset="0"/>
              </a:rPr>
              <a:t> spec file before the tests run.</a:t>
            </a:r>
          </a:p>
        </p:txBody>
      </p:sp>
    </p:spTree>
    <p:extLst>
      <p:ext uri="{BB962C8B-B14F-4D97-AF65-F5344CB8AC3E}">
        <p14:creationId xmlns:p14="http://schemas.microsoft.com/office/powerpoint/2010/main" val="857828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06400-95F7-E297-8D76-07D0AB940326}"/>
              </a:ext>
            </a:extLst>
          </p:cNvPr>
          <p:cNvSpPr txBox="1">
            <a:spLocks/>
          </p:cNvSpPr>
          <p:nvPr/>
        </p:nvSpPr>
        <p:spPr>
          <a:xfrm>
            <a:off x="0" y="0"/>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HelveticaNeueLT Pro 45 Lt" panose="020B0403020202020204" pitchFamily="34" charset="0"/>
              </a:rPr>
              <a:t>OPENAPI + JAXRS</a:t>
            </a:r>
          </a:p>
        </p:txBody>
      </p:sp>
      <p:pic>
        <p:nvPicPr>
          <p:cNvPr id="3" name="Picture 2" descr="Diagram&#10;&#10;Description automatically generated">
            <a:extLst>
              <a:ext uri="{FF2B5EF4-FFF2-40B4-BE49-F238E27FC236}">
                <a16:creationId xmlns:a16="http://schemas.microsoft.com/office/drawing/2014/main" id="{50393656-5942-4F3F-EA21-E18127857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70" y="808383"/>
            <a:ext cx="11297059" cy="5900530"/>
          </a:xfrm>
          <a:prstGeom prst="rect">
            <a:avLst/>
          </a:prstGeom>
        </p:spPr>
      </p:pic>
    </p:spTree>
    <p:extLst>
      <p:ext uri="{BB962C8B-B14F-4D97-AF65-F5344CB8AC3E}">
        <p14:creationId xmlns:p14="http://schemas.microsoft.com/office/powerpoint/2010/main" val="3418998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1B045-E7E1-C9E5-CCE3-597A5D04DAE7}"/>
              </a:ext>
            </a:extLst>
          </p:cNvPr>
          <p:cNvSpPr txBox="1">
            <a:spLocks/>
          </p:cNvSpPr>
          <p:nvPr/>
        </p:nvSpPr>
        <p:spPr>
          <a:xfrm>
            <a:off x="0" y="0"/>
            <a:ext cx="1001864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HelveticaNeueLT Pro 45 Lt" panose="020B0403020202020204" pitchFamily="34" charset="0"/>
              </a:rPr>
              <a:t>OPENAPI + SPRING REST + JAXRS</a:t>
            </a:r>
          </a:p>
        </p:txBody>
      </p:sp>
      <p:pic>
        <p:nvPicPr>
          <p:cNvPr id="3" name="Picture 2" descr="A picture containing person&#10;&#10;Description automatically generated">
            <a:extLst>
              <a:ext uri="{FF2B5EF4-FFF2-40B4-BE49-F238E27FC236}">
                <a16:creationId xmlns:a16="http://schemas.microsoft.com/office/drawing/2014/main" id="{8E0AE992-D2AE-2F62-F228-FA050D8A7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078" y="1044488"/>
            <a:ext cx="6975844" cy="5286140"/>
          </a:xfrm>
          <a:prstGeom prst="rect">
            <a:avLst/>
          </a:prstGeom>
        </p:spPr>
      </p:pic>
    </p:spTree>
    <p:extLst>
      <p:ext uri="{BB962C8B-B14F-4D97-AF65-F5344CB8AC3E}">
        <p14:creationId xmlns:p14="http://schemas.microsoft.com/office/powerpoint/2010/main" val="3505472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27B4C-5D4C-75BF-D0C7-112B2752EA2F}"/>
              </a:ext>
            </a:extLst>
          </p:cNvPr>
          <p:cNvSpPr txBox="1"/>
          <p:nvPr/>
        </p:nvSpPr>
        <p:spPr>
          <a:xfrm rot="20377335">
            <a:off x="4750703" y="84194"/>
            <a:ext cx="2690594" cy="1754326"/>
          </a:xfrm>
          <a:prstGeom prst="rect">
            <a:avLst/>
          </a:prstGeom>
          <a:noFill/>
        </p:spPr>
        <p:txBody>
          <a:bodyPr wrap="square" rtlCol="0">
            <a:spAutoFit/>
          </a:bodyPr>
          <a:lstStyle/>
          <a:p>
            <a:pPr algn="ctr"/>
            <a:r>
              <a:rPr lang="en-GB" sz="5400" b="1" dirty="0"/>
              <a:t>{DEMO RECAP}</a:t>
            </a:r>
          </a:p>
        </p:txBody>
      </p:sp>
      <p:pic>
        <p:nvPicPr>
          <p:cNvPr id="3" name="Picture 2">
            <a:extLst>
              <a:ext uri="{FF2B5EF4-FFF2-40B4-BE49-F238E27FC236}">
                <a16:creationId xmlns:a16="http://schemas.microsoft.com/office/drawing/2014/main" id="{259E7E4B-7AFD-1745-10DE-9EF6E812DF96}"/>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4" name="Graphic 3" descr="Checkbox Crossed with solid fill">
            <a:extLst>
              <a:ext uri="{FF2B5EF4-FFF2-40B4-BE49-F238E27FC236}">
                <a16:creationId xmlns:a16="http://schemas.microsoft.com/office/drawing/2014/main" id="{A956DFD2-08D5-7E7B-2A2F-B449D774F4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5" name="Graphic 4" descr="Checkbox Ticked with solid fill">
            <a:extLst>
              <a:ext uri="{FF2B5EF4-FFF2-40B4-BE49-F238E27FC236}">
                <a16:creationId xmlns:a16="http://schemas.microsoft.com/office/drawing/2014/main" id="{A958DCD8-8D4C-A0D2-4BC8-C9ECF8E943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6" name="Textplatzhalter 8">
            <a:extLst>
              <a:ext uri="{FF2B5EF4-FFF2-40B4-BE49-F238E27FC236}">
                <a16:creationId xmlns:a16="http://schemas.microsoft.com/office/drawing/2014/main" id="{2E57EA45-480B-03D4-2BF8-5D9A82303653}"/>
              </a:ext>
            </a:extLst>
          </p:cNvPr>
          <p:cNvSpPr txBox="1">
            <a:spLocks/>
          </p:cNvSpPr>
          <p:nvPr/>
        </p:nvSpPr>
        <p:spPr bwMode="gray">
          <a:xfrm>
            <a:off x="723207" y="1579418"/>
            <a:ext cx="8013469" cy="4874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a:latin typeface="Arial" panose="020B0604020202020204" pitchFamily="34" charset="0"/>
                <a:cs typeface="Arial" panose="020B0604020202020204" pitchFamily="34" charset="0"/>
              </a:rPr>
              <a:t>Demo links:</a:t>
            </a:r>
          </a:p>
          <a:p>
            <a:pPr marL="0" indent="0">
              <a:buNone/>
            </a:pPr>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Demo 2 GitHub Repo:</a:t>
            </a:r>
          </a:p>
          <a:p>
            <a:pPr marL="0" indent="0">
              <a:buNone/>
            </a:pPr>
            <a:r>
              <a:rPr lang="en-GB" sz="160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https://github.com/atkuzmanov/</a:t>
            </a:r>
            <a:endParaRPr lang="en-GB" sz="1600" dirty="0">
              <a:latin typeface="Arial" panose="020B0604020202020204" pitchFamily="34" charset="0"/>
              <a:cs typeface="Arial" panose="020B0604020202020204" pitchFamily="34" charset="0"/>
            </a:endParaRPr>
          </a:p>
          <a:p>
            <a:pPr marL="0" indent="0">
              <a:buNone/>
            </a:pPr>
            <a:endParaRPr lang="en-GB" sz="1600" dirty="0">
              <a:solidFill>
                <a:srgbClr val="FFFF00"/>
              </a:solidFill>
              <a:latin typeface="Arial" panose="020B0604020202020204" pitchFamily="34" charset="0"/>
              <a:cs typeface="Arial" panose="020B0604020202020204" pitchFamily="34" charset="0"/>
            </a:endParaRPr>
          </a:p>
          <a:p>
            <a:pPr marL="0" indent="0">
              <a:buNone/>
            </a:pPr>
            <a:r>
              <a:rPr lang="en-GB" sz="1600" dirty="0">
                <a:solidFill>
                  <a:srgbClr val="FFFF00"/>
                </a:solidFill>
                <a:latin typeface="Arial" panose="020B0604020202020204" pitchFamily="34" charset="0"/>
                <a:cs typeface="Arial" panose="020B0604020202020204" pitchFamily="34" charset="0"/>
              </a:rPr>
              <a:t>Disclosure: I bear no responsibility for the videos and code, or maintaining them, they come with no guarantees, warrantees etc. use at your own risk.</a:t>
            </a:r>
          </a:p>
          <a:p>
            <a:pPr marL="0" indent="0">
              <a:buNone/>
            </a:pPr>
            <a:endParaRPr lang="en-GB" sz="1600" dirty="0">
              <a:latin typeface="Arial" panose="020B0604020202020204" pitchFamily="34" charset="0"/>
              <a:cs typeface="Arial" panose="020B0604020202020204" pitchFamily="34" charset="0"/>
            </a:endParaRPr>
          </a:p>
          <a:p>
            <a:pPr marL="0" indent="0">
              <a:buNone/>
            </a:pPr>
            <a:endParaRPr lang="en-GB"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1488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50027-AA8C-9F2F-AF7B-66B4AB498C38}"/>
              </a:ext>
            </a:extLst>
          </p:cNvPr>
          <p:cNvSpPr>
            <a:spLocks noGrp="1"/>
          </p:cNvSpPr>
          <p:nvPr>
            <p:ph type="ctrTitle"/>
          </p:nvPr>
        </p:nvSpPr>
        <p:spPr>
          <a:xfrm>
            <a:off x="1524000" y="1041400"/>
            <a:ext cx="9144000" cy="2387600"/>
          </a:xfrm>
        </p:spPr>
        <p:txBody>
          <a:bodyPr>
            <a:normAutofit/>
          </a:bodyPr>
          <a:lstStyle/>
          <a:p>
            <a:pPr algn="ctr"/>
            <a:r>
              <a:rPr lang="en-GB" dirty="0"/>
              <a:t>CONCLUSIONS</a:t>
            </a:r>
            <a:endParaRPr lang="bg-BG" dirty="0"/>
          </a:p>
        </p:txBody>
      </p:sp>
    </p:spTree>
    <p:extLst>
      <p:ext uri="{BB962C8B-B14F-4D97-AF65-F5344CB8AC3E}">
        <p14:creationId xmlns:p14="http://schemas.microsoft.com/office/powerpoint/2010/main" val="1230973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765E1-65AC-D564-8105-26BC0F0AB2C1}"/>
              </a:ext>
            </a:extLst>
          </p:cNvPr>
          <p:cNvSpPr txBox="1">
            <a:spLocks/>
          </p:cNvSpPr>
          <p:nvPr/>
        </p:nvSpPr>
        <p:spPr>
          <a:xfrm>
            <a:off x="0" y="0"/>
            <a:ext cx="5647113" cy="1044488"/>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CONCLUSIONS</a:t>
            </a:r>
            <a:endParaRPr lang="bg-BG" dirty="0"/>
          </a:p>
        </p:txBody>
      </p:sp>
      <p:pic>
        <p:nvPicPr>
          <p:cNvPr id="3" name="Graphic 2" descr="Checkbox Crossed with solid fill">
            <a:extLst>
              <a:ext uri="{FF2B5EF4-FFF2-40B4-BE49-F238E27FC236}">
                <a16:creationId xmlns:a16="http://schemas.microsoft.com/office/drawing/2014/main" id="{D8691775-6DFE-D611-85EE-2D58555EF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09686" y="214407"/>
            <a:ext cx="373073" cy="373073"/>
          </a:xfrm>
          <a:prstGeom prst="rect">
            <a:avLst/>
          </a:prstGeom>
        </p:spPr>
      </p:pic>
      <p:pic>
        <p:nvPicPr>
          <p:cNvPr id="4" name="Graphic 3" descr="Checkbox Ticked with solid fill">
            <a:extLst>
              <a:ext uri="{FF2B5EF4-FFF2-40B4-BE49-F238E27FC236}">
                <a16:creationId xmlns:a16="http://schemas.microsoft.com/office/drawing/2014/main" id="{B9983148-156C-5028-F028-CEF94486B4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09687" y="-34465"/>
            <a:ext cx="373073" cy="373073"/>
          </a:xfrm>
          <a:prstGeom prst="rect">
            <a:avLst/>
          </a:prstGeom>
        </p:spPr>
      </p:pic>
      <p:pic>
        <p:nvPicPr>
          <p:cNvPr id="5" name="Picture 4">
            <a:extLst>
              <a:ext uri="{FF2B5EF4-FFF2-40B4-BE49-F238E27FC236}">
                <a16:creationId xmlns:a16="http://schemas.microsoft.com/office/drawing/2014/main" id="{99B9F46A-E283-8CF5-51FE-FC8EB6A06D33}"/>
              </a:ext>
            </a:extLst>
          </p:cNvPr>
          <p:cNvPicPr>
            <a:picLocks noChangeAspect="1"/>
          </p:cNvPicPr>
          <p:nvPr/>
        </p:nvPicPr>
        <p:blipFill>
          <a:blip r:embed="rId7"/>
          <a:stretch>
            <a:fillRect/>
          </a:stretch>
        </p:blipFill>
        <p:spPr>
          <a:xfrm>
            <a:off x="11326941" y="0"/>
            <a:ext cx="865059" cy="866981"/>
          </a:xfrm>
          <a:prstGeom prst="rect">
            <a:avLst/>
          </a:prstGeom>
        </p:spPr>
      </p:pic>
      <p:sp>
        <p:nvSpPr>
          <p:cNvPr id="6" name="Inhaltsplatzhalter 6">
            <a:extLst>
              <a:ext uri="{FF2B5EF4-FFF2-40B4-BE49-F238E27FC236}">
                <a16:creationId xmlns:a16="http://schemas.microsoft.com/office/drawing/2014/main" id="{E11100F0-BEC1-11E5-FC63-A9623A6166AF}"/>
              </a:ext>
            </a:extLst>
          </p:cNvPr>
          <p:cNvSpPr txBox="1">
            <a:spLocks/>
          </p:cNvSpPr>
          <p:nvPr/>
        </p:nvSpPr>
        <p:spPr>
          <a:xfrm>
            <a:off x="445615" y="1115853"/>
            <a:ext cx="6501838" cy="5354521"/>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600" b="1" dirty="0">
                <a:solidFill>
                  <a:schemeClr val="tx1"/>
                </a:solidFill>
                <a:latin typeface="Arial" panose="020B0604020202020204" pitchFamily="34" charset="0"/>
                <a:cs typeface="Arial" panose="020B0604020202020204" pitchFamily="34" charset="0"/>
              </a:rPr>
              <a:t>In the current situation of increased remote working, having a common, simple medium of communication such as an </a:t>
            </a:r>
            <a:r>
              <a:rPr lang="en-GB" sz="1600" b="1" dirty="0" err="1">
                <a:solidFill>
                  <a:schemeClr val="tx1"/>
                </a:solidFill>
                <a:latin typeface="Arial" panose="020B0604020202020204" pitchFamily="34" charset="0"/>
                <a:cs typeface="Arial" panose="020B0604020202020204" pitchFamily="34" charset="0"/>
              </a:rPr>
              <a:t>OpenAPI</a:t>
            </a:r>
            <a:r>
              <a:rPr lang="en-GB" sz="1600" b="1" dirty="0">
                <a:solidFill>
                  <a:schemeClr val="tx1"/>
                </a:solidFill>
                <a:latin typeface="Arial" panose="020B0604020202020204" pitchFamily="34" charset="0"/>
                <a:cs typeface="Arial" panose="020B0604020202020204" pitchFamily="34" charset="0"/>
              </a:rPr>
              <a:t> spec document is indispensable in meeting your requirements when building APIs.</a:t>
            </a:r>
            <a:endParaRPr lang="de-DE" sz="1600" b="1" dirty="0">
              <a:solidFill>
                <a:schemeClr val="tx1"/>
              </a:solidFill>
              <a:latin typeface="Arial" panose="020B0604020202020204" pitchFamily="34" charset="0"/>
              <a:cs typeface="Arial" panose="020B0604020202020204" pitchFamily="34" charset="0"/>
            </a:endParaRPr>
          </a:p>
          <a:p>
            <a:endParaRPr lang="en-GB" sz="1600" dirty="0">
              <a:solidFill>
                <a:schemeClr val="tx1"/>
              </a:solidFill>
              <a:latin typeface="Arial" panose="020B0604020202020204" pitchFamily="34" charset="0"/>
              <a:cs typeface="Arial" panose="020B0604020202020204" pitchFamily="34" charset="0"/>
            </a:endParaRPr>
          </a:p>
          <a:p>
            <a:r>
              <a:rPr lang="en-GB" sz="1600" dirty="0">
                <a:solidFill>
                  <a:schemeClr val="tx1"/>
                </a:solidFill>
                <a:latin typeface="Arial" panose="020B0604020202020204" pitchFamily="34" charset="0"/>
                <a:cs typeface="Arial" panose="020B0604020202020204" pitchFamily="34" charset="0"/>
              </a:rPr>
              <a:t>Things get</a:t>
            </a:r>
            <a:r>
              <a:rPr lang="bg-BG" sz="1600" dirty="0">
                <a:solidFill>
                  <a:schemeClr val="tx1"/>
                </a:solidFill>
                <a:latin typeface="Arial" panose="020B0604020202020204" pitchFamily="34" charset="0"/>
                <a:cs typeface="Arial" panose="020B0604020202020204" pitchFamily="34" charset="0"/>
              </a:rPr>
              <a:t> </a:t>
            </a:r>
            <a:r>
              <a:rPr lang="en-GB" sz="1600" dirty="0">
                <a:solidFill>
                  <a:schemeClr val="tx1"/>
                </a:solidFill>
                <a:latin typeface="Arial" panose="020B0604020202020204" pitchFamily="34" charset="0"/>
                <a:cs typeface="Arial" panose="020B0604020202020204" pitchFamily="34" charset="0"/>
              </a:rPr>
              <a:t>even more exciting when this so-called document can:</a:t>
            </a:r>
            <a:endParaRPr lang="de-DE" sz="1600" dirty="0">
              <a:solidFill>
                <a:schemeClr val="tx1"/>
              </a:solidFill>
              <a:latin typeface="Arial" panose="020B0604020202020204" pitchFamily="34" charset="0"/>
              <a:cs typeface="Arial" panose="020B0604020202020204" pitchFamily="34" charset="0"/>
            </a:endParaRPr>
          </a:p>
          <a:p>
            <a:pPr lvl="2"/>
            <a:endParaRPr lang="en-GB" sz="1600" dirty="0">
              <a:solidFill>
                <a:schemeClr val="tx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en-GB" sz="1600" dirty="0">
                <a:solidFill>
                  <a:schemeClr val="tx1"/>
                </a:solidFill>
                <a:latin typeface="Arial" panose="020B0604020202020204" pitchFamily="34" charset="0"/>
                <a:cs typeface="Arial" panose="020B0604020202020204" pitchFamily="34" charset="0"/>
              </a:rPr>
              <a:t>Serve as a contract</a:t>
            </a:r>
          </a:p>
          <a:p>
            <a:pPr marL="285750" lvl="2" indent="-285750">
              <a:buClr>
                <a:schemeClr val="bg1"/>
              </a:buClr>
              <a:buFont typeface="Arial" panose="020B0604020202020204" pitchFamily="34" charset="0"/>
              <a:buChar char="•"/>
            </a:pPr>
            <a:r>
              <a:rPr lang="de-DE" sz="1600" dirty="0">
                <a:solidFill>
                  <a:schemeClr val="tx1"/>
                </a:solidFill>
                <a:latin typeface="Arial" panose="020B0604020202020204" pitchFamily="34" charset="0"/>
                <a:cs typeface="Arial" panose="020B0604020202020204" pitchFamily="34" charset="0"/>
              </a:rPr>
              <a:t>Generate </a:t>
            </a:r>
            <a:r>
              <a:rPr lang="de-DE" sz="1600" dirty="0" err="1">
                <a:solidFill>
                  <a:schemeClr val="tx1"/>
                </a:solidFill>
                <a:latin typeface="Arial" panose="020B0604020202020204" pitchFamily="34" charset="0"/>
                <a:cs typeface="Arial" panose="020B0604020202020204" pitchFamily="34" charset="0"/>
              </a:rPr>
              <a:t>clients</a:t>
            </a:r>
            <a:r>
              <a:rPr lang="de-DE" sz="1600" dirty="0">
                <a:solidFill>
                  <a:schemeClr val="tx1"/>
                </a:solidFill>
                <a:latin typeface="Arial" panose="020B0604020202020204" pitchFamily="34" charset="0"/>
                <a:cs typeface="Arial" panose="020B0604020202020204" pitchFamily="34" charset="0"/>
              </a:rPr>
              <a:t>, </a:t>
            </a:r>
            <a:r>
              <a:rPr lang="de-DE" sz="1600" dirty="0" err="1">
                <a:solidFill>
                  <a:schemeClr val="tx1"/>
                </a:solidFill>
                <a:latin typeface="Arial" panose="020B0604020202020204" pitchFamily="34" charset="0"/>
                <a:cs typeface="Arial" panose="020B0604020202020204" pitchFamily="34" charset="0"/>
              </a:rPr>
              <a:t>servers</a:t>
            </a:r>
            <a:r>
              <a:rPr lang="de-DE" sz="1600" dirty="0">
                <a:solidFill>
                  <a:schemeClr val="tx1"/>
                </a:solidFill>
                <a:latin typeface="Arial" panose="020B0604020202020204" pitchFamily="34" charset="0"/>
                <a:cs typeface="Arial" panose="020B0604020202020204" pitchFamily="34" charset="0"/>
              </a:rPr>
              <a:t>, and </a:t>
            </a:r>
            <a:r>
              <a:rPr lang="de-DE" sz="1600" dirty="0" err="1">
                <a:solidFill>
                  <a:schemeClr val="tx1"/>
                </a:solidFill>
                <a:latin typeface="Arial" panose="020B0604020202020204" pitchFamily="34" charset="0"/>
                <a:cs typeface="Arial" panose="020B0604020202020204" pitchFamily="34" charset="0"/>
              </a:rPr>
              <a:t>documentation</a:t>
            </a:r>
            <a:endParaRPr lang="de-DE" sz="1600" dirty="0">
              <a:solidFill>
                <a:schemeClr val="tx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a:solidFill>
                  <a:schemeClr val="tx1"/>
                </a:solidFill>
                <a:latin typeface="Arial" panose="020B0604020202020204" pitchFamily="34" charset="0"/>
                <a:cs typeface="Arial" panose="020B0604020202020204" pitchFamily="34" charset="0"/>
              </a:rPr>
              <a:t>Put </a:t>
            </a:r>
            <a:r>
              <a:rPr lang="de-DE" sz="1600" dirty="0" err="1">
                <a:solidFill>
                  <a:schemeClr val="tx1"/>
                </a:solidFill>
                <a:latin typeface="Arial" panose="020B0604020202020204" pitchFamily="34" charset="0"/>
                <a:cs typeface="Arial" panose="020B0604020202020204" pitchFamily="34" charset="0"/>
              </a:rPr>
              <a:t>your</a:t>
            </a:r>
            <a:r>
              <a:rPr lang="de-DE" sz="1600" dirty="0">
                <a:solidFill>
                  <a:schemeClr val="tx1"/>
                </a:solidFill>
                <a:latin typeface="Arial" panose="020B0604020202020204" pitchFamily="34" charset="0"/>
                <a:cs typeface="Arial" panose="020B0604020202020204" pitchFamily="34" charset="0"/>
              </a:rPr>
              <a:t> </a:t>
            </a:r>
            <a:r>
              <a:rPr lang="de-DE" sz="1600" dirty="0" err="1">
                <a:solidFill>
                  <a:schemeClr val="tx1"/>
                </a:solidFill>
                <a:latin typeface="Arial" panose="020B0604020202020204" pitchFamily="34" charset="0"/>
                <a:cs typeface="Arial" panose="020B0604020202020204" pitchFamily="34" charset="0"/>
              </a:rPr>
              <a:t>developers</a:t>
            </a:r>
            <a:r>
              <a:rPr lang="de-DE" sz="1600" dirty="0">
                <a:solidFill>
                  <a:schemeClr val="tx1"/>
                </a:solidFill>
                <a:latin typeface="Arial" panose="020B0604020202020204" pitchFamily="34" charset="0"/>
                <a:cs typeface="Arial" panose="020B0604020202020204" pitchFamily="34" charset="0"/>
              </a:rPr>
              <a:t> and </a:t>
            </a:r>
            <a:r>
              <a:rPr lang="de-DE" sz="1600" dirty="0" err="1">
                <a:solidFill>
                  <a:schemeClr val="tx1"/>
                </a:solidFill>
                <a:latin typeface="Arial" panose="020B0604020202020204" pitchFamily="34" charset="0"/>
                <a:cs typeface="Arial" panose="020B0604020202020204" pitchFamily="34" charset="0"/>
              </a:rPr>
              <a:t>client</a:t>
            </a:r>
            <a:r>
              <a:rPr lang="de-DE" sz="1600" dirty="0">
                <a:solidFill>
                  <a:schemeClr val="tx1"/>
                </a:solidFill>
                <a:latin typeface="Arial" panose="020B0604020202020204" pitchFamily="34" charset="0"/>
                <a:cs typeface="Arial" panose="020B0604020202020204" pitchFamily="34" charset="0"/>
              </a:rPr>
              <a:t> </a:t>
            </a:r>
            <a:r>
              <a:rPr lang="de-DE" sz="1600" dirty="0" err="1">
                <a:solidFill>
                  <a:schemeClr val="tx1"/>
                </a:solidFill>
                <a:latin typeface="Arial" panose="020B0604020202020204" pitchFamily="34" charset="0"/>
                <a:cs typeface="Arial" panose="020B0604020202020204" pitchFamily="34" charset="0"/>
              </a:rPr>
              <a:t>first</a:t>
            </a:r>
            <a:endParaRPr lang="de-DE" sz="1600" dirty="0">
              <a:solidFill>
                <a:schemeClr val="tx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tx1"/>
                </a:solidFill>
                <a:latin typeface="Arial" panose="020B0604020202020204" pitchFamily="34" charset="0"/>
                <a:cs typeface="Arial" panose="020B0604020202020204" pitchFamily="34" charset="0"/>
              </a:rPr>
              <a:t>Have</a:t>
            </a:r>
            <a:r>
              <a:rPr lang="de-DE" sz="1600" dirty="0">
                <a:solidFill>
                  <a:schemeClr val="tx1"/>
                </a:solidFill>
                <a:latin typeface="Arial" panose="020B0604020202020204" pitchFamily="34" charset="0"/>
                <a:cs typeface="Arial" panose="020B0604020202020204" pitchFamily="34" charset="0"/>
              </a:rPr>
              <a:t> </a:t>
            </a:r>
            <a:r>
              <a:rPr lang="de-DE" sz="1600" dirty="0" err="1">
                <a:solidFill>
                  <a:schemeClr val="tx1"/>
                </a:solidFill>
                <a:latin typeface="Arial" panose="020B0604020202020204" pitchFamily="34" charset="0"/>
                <a:cs typeface="Arial" panose="020B0604020202020204" pitchFamily="34" charset="0"/>
              </a:rPr>
              <a:t>Automatic</a:t>
            </a:r>
            <a:r>
              <a:rPr lang="de-DE" sz="1600" dirty="0">
                <a:solidFill>
                  <a:schemeClr val="tx1"/>
                </a:solidFill>
                <a:latin typeface="Arial" panose="020B0604020202020204" pitchFamily="34" charset="0"/>
                <a:cs typeface="Arial" panose="020B0604020202020204" pitchFamily="34" charset="0"/>
              </a:rPr>
              <a:t>, Fail-fast, API Validation </a:t>
            </a:r>
            <a:r>
              <a:rPr lang="de-DE" sz="1600" dirty="0" err="1">
                <a:solidFill>
                  <a:schemeClr val="tx1"/>
                </a:solidFill>
                <a:latin typeface="Arial" panose="020B0604020202020204" pitchFamily="34" charset="0"/>
                <a:cs typeface="Arial" panose="020B0604020202020204" pitchFamily="34" charset="0"/>
              </a:rPr>
              <a:t>tests</a:t>
            </a:r>
            <a:endParaRPr lang="de-DE" sz="1600" dirty="0">
              <a:solidFill>
                <a:schemeClr val="tx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tx1"/>
                </a:solidFill>
                <a:latin typeface="Arial" panose="020B0604020202020204" pitchFamily="34" charset="0"/>
                <a:cs typeface="Arial" panose="020B0604020202020204" pitchFamily="34" charset="0"/>
              </a:rPr>
              <a:t>Is</a:t>
            </a:r>
            <a:r>
              <a:rPr lang="de-DE" sz="1600" dirty="0">
                <a:solidFill>
                  <a:schemeClr val="tx1"/>
                </a:solidFill>
                <a:latin typeface="Arial" panose="020B0604020202020204" pitchFamily="34" charset="0"/>
                <a:cs typeface="Arial" panose="020B0604020202020204" pitchFamily="34" charset="0"/>
              </a:rPr>
              <a:t> Cross-</a:t>
            </a:r>
            <a:r>
              <a:rPr lang="de-DE" sz="1600" dirty="0" err="1">
                <a:solidFill>
                  <a:schemeClr val="tx1"/>
                </a:solidFill>
                <a:latin typeface="Arial" panose="020B0604020202020204" pitchFamily="34" charset="0"/>
                <a:cs typeface="Arial" panose="020B0604020202020204" pitchFamily="34" charset="0"/>
              </a:rPr>
              <a:t>Platform</a:t>
            </a:r>
            <a:r>
              <a:rPr lang="de-DE" sz="1600" dirty="0">
                <a:solidFill>
                  <a:schemeClr val="tx1"/>
                </a:solidFill>
                <a:latin typeface="Arial" panose="020B0604020202020204" pitchFamily="34" charset="0"/>
                <a:cs typeface="Arial" panose="020B0604020202020204" pitchFamily="34" charset="0"/>
              </a:rPr>
              <a:t> </a:t>
            </a:r>
            <a:r>
              <a:rPr lang="de-DE" sz="1600" dirty="0" err="1">
                <a:solidFill>
                  <a:schemeClr val="tx1"/>
                </a:solidFill>
                <a:latin typeface="Arial" panose="020B0604020202020204" pitchFamily="34" charset="0"/>
                <a:cs typeface="Arial" panose="020B0604020202020204" pitchFamily="34" charset="0"/>
              </a:rPr>
              <a:t>and</a:t>
            </a:r>
            <a:r>
              <a:rPr lang="de-DE" sz="1600" dirty="0">
                <a:solidFill>
                  <a:schemeClr val="tx1"/>
                </a:solidFill>
                <a:latin typeface="Arial" panose="020B0604020202020204" pitchFamily="34" charset="0"/>
                <a:cs typeface="Arial" panose="020B0604020202020204" pitchFamily="34" charset="0"/>
              </a:rPr>
              <a:t> Language </a:t>
            </a:r>
            <a:r>
              <a:rPr lang="de-DE" sz="1600" dirty="0" err="1">
                <a:solidFill>
                  <a:schemeClr val="tx1"/>
                </a:solidFill>
                <a:latin typeface="Arial" panose="020B0604020202020204" pitchFamily="34" charset="0"/>
                <a:cs typeface="Arial" panose="020B0604020202020204" pitchFamily="34" charset="0"/>
              </a:rPr>
              <a:t>Agnostic</a:t>
            </a:r>
            <a:endParaRPr lang="de-DE" sz="1600" dirty="0">
              <a:solidFill>
                <a:schemeClr val="tx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tx1"/>
                </a:solidFill>
                <a:latin typeface="Arial" panose="020B0604020202020204" pitchFamily="34" charset="0"/>
                <a:cs typeface="Arial" panose="020B0604020202020204" pitchFamily="34" charset="0"/>
              </a:rPr>
              <a:t>Is</a:t>
            </a:r>
            <a:r>
              <a:rPr lang="de-DE" sz="1600" dirty="0">
                <a:solidFill>
                  <a:schemeClr val="tx1"/>
                </a:solidFill>
                <a:latin typeface="Arial" panose="020B0604020202020204" pitchFamily="34" charset="0"/>
                <a:cs typeface="Arial" panose="020B0604020202020204" pitchFamily="34" charset="0"/>
              </a:rPr>
              <a:t> </a:t>
            </a:r>
            <a:r>
              <a:rPr lang="de-DE" sz="1600" dirty="0" err="1">
                <a:solidFill>
                  <a:schemeClr val="tx1"/>
                </a:solidFill>
                <a:latin typeface="Arial" panose="020B0604020202020204" pitchFamily="34" charset="0"/>
                <a:cs typeface="Arial" panose="020B0604020202020204" pitchFamily="34" charset="0"/>
              </a:rPr>
              <a:t>both</a:t>
            </a:r>
            <a:r>
              <a:rPr lang="de-DE" sz="1600" dirty="0">
                <a:solidFill>
                  <a:schemeClr val="tx1"/>
                </a:solidFill>
                <a:latin typeface="Arial" panose="020B0604020202020204" pitchFamily="34" charset="0"/>
                <a:cs typeface="Arial" panose="020B0604020202020204" pitchFamily="34" charset="0"/>
              </a:rPr>
              <a:t> human </a:t>
            </a:r>
            <a:r>
              <a:rPr lang="de-DE" sz="1600" dirty="0" err="1">
                <a:solidFill>
                  <a:schemeClr val="tx1"/>
                </a:solidFill>
                <a:latin typeface="Arial" panose="020B0604020202020204" pitchFamily="34" charset="0"/>
                <a:cs typeface="Arial" panose="020B0604020202020204" pitchFamily="34" charset="0"/>
              </a:rPr>
              <a:t>and</a:t>
            </a:r>
            <a:r>
              <a:rPr lang="de-DE" sz="1600" dirty="0">
                <a:solidFill>
                  <a:schemeClr val="tx1"/>
                </a:solidFill>
                <a:latin typeface="Arial" panose="020B0604020202020204" pitchFamily="34" charset="0"/>
                <a:cs typeface="Arial" panose="020B0604020202020204" pitchFamily="34" charset="0"/>
              </a:rPr>
              <a:t> </a:t>
            </a:r>
            <a:r>
              <a:rPr lang="de-DE" sz="1600" dirty="0" err="1">
                <a:solidFill>
                  <a:schemeClr val="tx1"/>
                </a:solidFill>
                <a:latin typeface="Arial" panose="020B0604020202020204" pitchFamily="34" charset="0"/>
                <a:cs typeface="Arial" panose="020B0604020202020204" pitchFamily="34" charset="0"/>
              </a:rPr>
              <a:t>machine</a:t>
            </a:r>
            <a:r>
              <a:rPr lang="de-DE" sz="1600" dirty="0">
                <a:solidFill>
                  <a:schemeClr val="tx1"/>
                </a:solidFill>
                <a:latin typeface="Arial" panose="020B0604020202020204" pitchFamily="34" charset="0"/>
                <a:cs typeface="Arial" panose="020B0604020202020204" pitchFamily="34" charset="0"/>
              </a:rPr>
              <a:t> </a:t>
            </a:r>
            <a:r>
              <a:rPr lang="de-DE" sz="1600" dirty="0" err="1">
                <a:solidFill>
                  <a:schemeClr val="tx1"/>
                </a:solidFill>
                <a:latin typeface="Arial" panose="020B0604020202020204" pitchFamily="34" charset="0"/>
                <a:cs typeface="Arial" panose="020B0604020202020204" pitchFamily="34" charset="0"/>
              </a:rPr>
              <a:t>readable</a:t>
            </a:r>
            <a:r>
              <a:rPr lang="de-DE" sz="1600" dirty="0">
                <a:solidFill>
                  <a:schemeClr val="tx1"/>
                </a:solidFill>
                <a:latin typeface="Arial" panose="020B0604020202020204" pitchFamily="34" charset="0"/>
                <a:cs typeface="Arial" panose="020B0604020202020204" pitchFamily="34" charset="0"/>
              </a:rPr>
              <a:t> in YAML </a:t>
            </a:r>
            <a:r>
              <a:rPr lang="de-DE" sz="1600" dirty="0" err="1">
                <a:solidFill>
                  <a:schemeClr val="tx1"/>
                </a:solidFill>
                <a:latin typeface="Arial" panose="020B0604020202020204" pitchFamily="34" charset="0"/>
                <a:cs typeface="Arial" panose="020B0604020202020204" pitchFamily="34" charset="0"/>
              </a:rPr>
              <a:t>or</a:t>
            </a:r>
            <a:r>
              <a:rPr lang="de-DE" sz="1600" dirty="0">
                <a:solidFill>
                  <a:schemeClr val="tx1"/>
                </a:solidFill>
                <a:latin typeface="Arial" panose="020B0604020202020204" pitchFamily="34" charset="0"/>
                <a:cs typeface="Arial" panose="020B0604020202020204" pitchFamily="34" charset="0"/>
              </a:rPr>
              <a:t> JSON</a:t>
            </a:r>
          </a:p>
          <a:p>
            <a:pPr marL="285750" lvl="2" indent="-285750">
              <a:buClr>
                <a:schemeClr val="bg1"/>
              </a:buClr>
              <a:buFont typeface="Arial" panose="020B0604020202020204" pitchFamily="34" charset="0"/>
              <a:buChar char="•"/>
            </a:pPr>
            <a:r>
              <a:rPr lang="de-DE" sz="1600" dirty="0">
                <a:solidFill>
                  <a:schemeClr val="tx1"/>
                </a:solidFill>
                <a:latin typeface="Arial" panose="020B0604020202020204" pitchFamily="34" charset="0"/>
                <a:cs typeface="Arial" panose="020B0604020202020204" pitchFamily="34" charset="0"/>
              </a:rPr>
              <a:t>Speeds </a:t>
            </a:r>
            <a:r>
              <a:rPr lang="de-DE" sz="1600" dirty="0" err="1">
                <a:solidFill>
                  <a:schemeClr val="tx1"/>
                </a:solidFill>
                <a:latin typeface="Arial" panose="020B0604020202020204" pitchFamily="34" charset="0"/>
                <a:cs typeface="Arial" panose="020B0604020202020204" pitchFamily="34" charset="0"/>
              </a:rPr>
              <a:t>up</a:t>
            </a:r>
            <a:r>
              <a:rPr lang="de-DE" sz="1600" dirty="0">
                <a:solidFill>
                  <a:schemeClr val="tx1"/>
                </a:solidFill>
                <a:latin typeface="Arial" panose="020B0604020202020204" pitchFamily="34" charset="0"/>
                <a:cs typeface="Arial" panose="020B0604020202020204" pitchFamily="34" charset="0"/>
              </a:rPr>
              <a:t> </a:t>
            </a:r>
            <a:r>
              <a:rPr lang="de-DE" sz="1600" dirty="0" err="1">
                <a:solidFill>
                  <a:schemeClr val="tx1"/>
                </a:solidFill>
                <a:latin typeface="Arial" panose="020B0604020202020204" pitchFamily="34" charset="0"/>
                <a:cs typeface="Arial" panose="020B0604020202020204" pitchFamily="34" charset="0"/>
              </a:rPr>
              <a:t>development</a:t>
            </a:r>
            <a:endParaRPr lang="de-DE" sz="1600" dirty="0">
              <a:solidFill>
                <a:schemeClr val="tx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tx1"/>
                </a:solidFill>
                <a:latin typeface="Arial" panose="020B0604020202020204" pitchFamily="34" charset="0"/>
                <a:cs typeface="Arial" panose="020B0604020202020204" pitchFamily="34" charset="0"/>
              </a:rPr>
              <a:t>Reduces</a:t>
            </a:r>
            <a:r>
              <a:rPr lang="de-DE" sz="1600" dirty="0">
                <a:solidFill>
                  <a:schemeClr val="tx1"/>
                </a:solidFill>
                <a:latin typeface="Arial" panose="020B0604020202020204" pitchFamily="34" charset="0"/>
                <a:cs typeface="Arial" panose="020B0604020202020204" pitchFamily="34" charset="0"/>
              </a:rPr>
              <a:t> </a:t>
            </a:r>
            <a:r>
              <a:rPr lang="de-DE" sz="1600" dirty="0" err="1">
                <a:solidFill>
                  <a:schemeClr val="tx1"/>
                </a:solidFill>
                <a:latin typeface="Arial" panose="020B0604020202020204" pitchFamily="34" charset="0"/>
                <a:cs typeface="Arial" panose="020B0604020202020204" pitchFamily="34" charset="0"/>
              </a:rPr>
              <a:t>costs</a:t>
            </a:r>
            <a:endParaRPr lang="de-DE" sz="1600" dirty="0">
              <a:solidFill>
                <a:schemeClr val="tx1"/>
              </a:solidFill>
              <a:latin typeface="Arial" panose="020B0604020202020204" pitchFamily="34" charset="0"/>
              <a:cs typeface="Arial" panose="020B0604020202020204" pitchFamily="34" charset="0"/>
            </a:endParaRPr>
          </a:p>
          <a:p>
            <a:pPr lvl="2"/>
            <a:endParaRPr lang="de-DE" sz="1600" dirty="0">
              <a:solidFill>
                <a:schemeClr val="tx1"/>
              </a:solidFill>
              <a:latin typeface="Arial" panose="020B0604020202020204" pitchFamily="34" charset="0"/>
              <a:cs typeface="Arial" panose="020B0604020202020204" pitchFamily="34" charset="0"/>
            </a:endParaRPr>
          </a:p>
        </p:txBody>
      </p:sp>
      <p:sp>
        <p:nvSpPr>
          <p:cNvPr id="7" name="Textplatzhalter 8">
            <a:extLst>
              <a:ext uri="{FF2B5EF4-FFF2-40B4-BE49-F238E27FC236}">
                <a16:creationId xmlns:a16="http://schemas.microsoft.com/office/drawing/2014/main" id="{4C0927A3-DCD4-4559-7603-2B1D1244A2F3}"/>
              </a:ext>
            </a:extLst>
          </p:cNvPr>
          <p:cNvSpPr txBox="1">
            <a:spLocks/>
          </p:cNvSpPr>
          <p:nvPr/>
        </p:nvSpPr>
        <p:spPr bwMode="gray">
          <a:xfrm>
            <a:off x="7046843" y="1115853"/>
            <a:ext cx="4979505" cy="56228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a:latin typeface="Arial" panose="020B0604020202020204" pitchFamily="34" charset="0"/>
                <a:cs typeface="Arial" panose="020B0604020202020204" pitchFamily="34" charset="0"/>
              </a:rPr>
              <a:t>Things we have to keep in mind:</a:t>
            </a:r>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Even when you start with API-first writing a spec file first before writing any code, and then you write or generate the code, you eventually end up generating the spec from the code. This happens because over time when the code base matures it grows and evolves in different ways and often manipulating the spec manually becomes difficult, tedious and time-consuming. Moving the code-to-spec </a:t>
            </a:r>
            <a:r>
              <a:rPr lang="en-GB" sz="1600" dirty="0" err="1">
                <a:latin typeface="Arial" panose="020B0604020202020204" pitchFamily="34" charset="0"/>
                <a:cs typeface="Arial" panose="020B0604020202020204" pitchFamily="34" charset="0"/>
              </a:rPr>
              <a:t>genration</a:t>
            </a:r>
            <a:r>
              <a:rPr lang="en-GB" sz="1600" dirty="0">
                <a:latin typeface="Arial" panose="020B0604020202020204" pitchFamily="34" charset="0"/>
                <a:cs typeface="Arial" panose="020B0604020202020204" pitchFamily="34" charset="0"/>
              </a:rPr>
              <a:t> is the natural progression of an API First project in it's lifecycle.</a:t>
            </a:r>
          </a:p>
          <a:p>
            <a:r>
              <a:rPr lang="en-GB" sz="1600" dirty="0">
                <a:latin typeface="Arial" panose="020B0604020202020204" pitchFamily="34" charset="0"/>
                <a:cs typeface="Arial" panose="020B0604020202020204" pitchFamily="34" charset="0"/>
              </a:rPr>
              <a:t>The </a:t>
            </a:r>
            <a:r>
              <a:rPr lang="en-GB" sz="1600" dirty="0" err="1">
                <a:latin typeface="Arial" panose="020B0604020202020204" pitchFamily="34" charset="0"/>
                <a:cs typeface="Arial" panose="020B0604020202020204" pitchFamily="34" charset="0"/>
              </a:rPr>
              <a:t>OpenAPI</a:t>
            </a:r>
            <a:r>
              <a:rPr lang="en-GB" sz="1600" dirty="0">
                <a:latin typeface="Arial" panose="020B0604020202020204" pitchFamily="34" charset="0"/>
                <a:cs typeface="Arial" panose="020B0604020202020204" pitchFamily="34" charset="0"/>
              </a:rPr>
              <a:t> tools are getting better, but still need more development at least when it comes to Java.</a:t>
            </a:r>
          </a:p>
          <a:p>
            <a:r>
              <a:rPr lang="en-GB" sz="1600" dirty="0">
                <a:latin typeface="Arial" panose="020B0604020202020204" pitchFamily="34" charset="0"/>
                <a:cs typeface="Arial" panose="020B0604020202020204" pitchFamily="34" charset="0"/>
              </a:rPr>
              <a:t>They work for simple use cases, but become unusable for more complex scenarios.</a:t>
            </a:r>
          </a:p>
          <a:p>
            <a:r>
              <a:rPr lang="en-GB" sz="1600" dirty="0">
                <a:latin typeface="Arial" panose="020B0604020202020204" pitchFamily="34" charset="0"/>
                <a:cs typeface="Arial" panose="020B0604020202020204" pitchFamily="34" charset="0"/>
              </a:rPr>
              <a:t>They have vulnerabilities.</a:t>
            </a:r>
          </a:p>
          <a:p>
            <a:r>
              <a:rPr lang="en-GB" sz="1600" dirty="0">
                <a:latin typeface="Arial" panose="020B0604020202020204" pitchFamily="34" charset="0"/>
                <a:cs typeface="Arial" panose="020B0604020202020204" pitchFamily="34" charset="0"/>
              </a:rPr>
              <a:t>Most of them are open source, so any contributions from the community are welcome for the greater good.</a:t>
            </a:r>
          </a:p>
          <a:p>
            <a:r>
              <a:rPr lang="en-GB" sz="1600" dirty="0">
                <a:latin typeface="Arial" panose="020B0604020202020204" pitchFamily="34" charset="0"/>
                <a:cs typeface="Arial" panose="020B0604020202020204" pitchFamily="34" charset="0"/>
              </a:rPr>
              <a:t>Try not to use Spring REST and JAX-RS in the same codebase… Please…</a:t>
            </a:r>
          </a:p>
          <a:p>
            <a:pPr marL="0" indent="0">
              <a:buNone/>
            </a:pPr>
            <a:endParaRPr lang="en-GB"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557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 calcmode="lin" valueType="num">
                                      <p:cBhvr additive="base">
                                        <p:cTn id="7" dur="3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anim calcmode="lin" valueType="num">
                                      <p:cBhvr additive="base">
                                        <p:cTn id="13" dur="3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anim calcmode="lin" valueType="num">
                                      <p:cBhvr additive="base">
                                        <p:cTn id="19" dur="3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 calcmode="lin" valueType="num">
                                      <p:cBhvr additive="base">
                                        <p:cTn id="25" dur="300" fill="hold"/>
                                        <p:tgtEl>
                                          <p:spTgt spid="6">
                                            <p:txEl>
                                              <p:pRg st="7" end="7"/>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6">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 calcmode="lin" valueType="num">
                                      <p:cBhvr additive="base">
                                        <p:cTn id="31" dur="300" fill="hold"/>
                                        <p:tgtEl>
                                          <p:spTgt spid="6">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6">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anim calcmode="lin" valueType="num">
                                      <p:cBhvr additive="base">
                                        <p:cTn id="37" dur="300" fill="hold"/>
                                        <p:tgtEl>
                                          <p:spTgt spid="6">
                                            <p:txEl>
                                              <p:pRg st="9" end="9"/>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6">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 calcmode="lin" valueType="num">
                                      <p:cBhvr additive="base">
                                        <p:cTn id="43" dur="300" fill="hold"/>
                                        <p:tgtEl>
                                          <p:spTgt spid="6">
                                            <p:txEl>
                                              <p:pRg st="10" end="10"/>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6">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6">
                                            <p:txEl>
                                              <p:pRg st="11" end="11"/>
                                            </p:txEl>
                                          </p:spTgt>
                                        </p:tgtEl>
                                        <p:attrNameLst>
                                          <p:attrName>style.visibility</p:attrName>
                                        </p:attrNameLst>
                                      </p:cBhvr>
                                      <p:to>
                                        <p:strVal val="visible"/>
                                      </p:to>
                                    </p:set>
                                    <p:anim calcmode="lin" valueType="num">
                                      <p:cBhvr additive="base">
                                        <p:cTn id="49" dur="300" fill="hold"/>
                                        <p:tgtEl>
                                          <p:spTgt spid="6">
                                            <p:txEl>
                                              <p:pRg st="11" end="11"/>
                                            </p:txEl>
                                          </p:spTgt>
                                        </p:tgtEl>
                                        <p:attrNameLst>
                                          <p:attrName>ppt_x</p:attrName>
                                        </p:attrNameLst>
                                      </p:cBhvr>
                                      <p:tavLst>
                                        <p:tav tm="0">
                                          <p:val>
                                            <p:strVal val="0-#ppt_w/2"/>
                                          </p:val>
                                        </p:tav>
                                        <p:tav tm="100000">
                                          <p:val>
                                            <p:strVal val="#ppt_x"/>
                                          </p:val>
                                        </p:tav>
                                      </p:tavLst>
                                    </p:anim>
                                    <p:anim calcmode="lin" valueType="num">
                                      <p:cBhvr additive="base">
                                        <p:cTn id="50" dur="300" fill="hold"/>
                                        <p:tgtEl>
                                          <p:spTgt spid="6">
                                            <p:txEl>
                                              <p:pRg st="11" end="11"/>
                                            </p:txEl>
                                          </p:spTgt>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7">
                                            <p:txEl>
                                              <p:pRg st="0" end="0"/>
                                            </p:txEl>
                                          </p:spTgt>
                                        </p:tgtEl>
                                        <p:attrNameLst>
                                          <p:attrName>style.visibility</p:attrName>
                                        </p:attrNameLst>
                                      </p:cBhvr>
                                      <p:to>
                                        <p:strVal val="visible"/>
                                      </p:to>
                                    </p:set>
                                    <p:anim calcmode="lin" valueType="num">
                                      <p:cBhvr additive="base">
                                        <p:cTn id="53"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54" dur="300" fill="hold"/>
                                        <p:tgtEl>
                                          <p:spTgt spid="7">
                                            <p:txEl>
                                              <p:pRg st="0" end="0"/>
                                            </p:txEl>
                                          </p:spTgt>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7">
                                            <p:txEl>
                                              <p:pRg st="2" end="2"/>
                                            </p:txEl>
                                          </p:spTgt>
                                        </p:tgtEl>
                                        <p:attrNameLst>
                                          <p:attrName>style.visibility</p:attrName>
                                        </p:attrNameLst>
                                      </p:cBhvr>
                                      <p:to>
                                        <p:strVal val="visible"/>
                                      </p:to>
                                    </p:set>
                                    <p:anim calcmode="lin" valueType="num">
                                      <p:cBhvr additive="base">
                                        <p:cTn id="5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58" dur="300" fill="hold"/>
                                        <p:tgtEl>
                                          <p:spTgt spid="7">
                                            <p:txEl>
                                              <p:pRg st="2" end="2"/>
                                            </p:txEl>
                                          </p:spTgt>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7">
                                            <p:txEl>
                                              <p:pRg st="1" end="1"/>
                                            </p:txEl>
                                          </p:spTgt>
                                        </p:tgtEl>
                                        <p:attrNameLst>
                                          <p:attrName>style.visibility</p:attrName>
                                        </p:attrNameLst>
                                      </p:cBhvr>
                                      <p:to>
                                        <p:strVal val="visible"/>
                                      </p:to>
                                    </p:set>
                                    <p:anim calcmode="lin" valueType="num">
                                      <p:cBhvr additive="base">
                                        <p:cTn id="61"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62" dur="300" fill="hold"/>
                                        <p:tgtEl>
                                          <p:spTgt spid="7">
                                            <p:txEl>
                                              <p:pRg st="1" end="1"/>
                                            </p:txEl>
                                          </p:spTgt>
                                        </p:tgtEl>
                                        <p:attrNameLst>
                                          <p:attrName>ppt_y</p:attrName>
                                        </p:attrNameLst>
                                      </p:cBhvr>
                                      <p:tavLst>
                                        <p:tav tm="0">
                                          <p:val>
                                            <p:strVal val="#ppt_y"/>
                                          </p:val>
                                        </p:tav>
                                        <p:tav tm="100000">
                                          <p:val>
                                            <p:strVal val="#ppt_y"/>
                                          </p:val>
                                        </p:tav>
                                      </p:tavLst>
                                    </p:anim>
                                  </p:childTnLst>
                                </p:cTn>
                              </p:par>
                              <p:par>
                                <p:cTn id="63" presetID="2" presetClass="entr" presetSubtype="8" fill="hold" nodeType="withEffect">
                                  <p:stCondLst>
                                    <p:cond delay="0"/>
                                  </p:stCondLst>
                                  <p:childTnLst>
                                    <p:set>
                                      <p:cBhvr>
                                        <p:cTn id="64" dur="1" fill="hold">
                                          <p:stCondLst>
                                            <p:cond delay="0"/>
                                          </p:stCondLst>
                                        </p:cTn>
                                        <p:tgtEl>
                                          <p:spTgt spid="7">
                                            <p:txEl>
                                              <p:pRg st="3" end="3"/>
                                            </p:txEl>
                                          </p:spTgt>
                                        </p:tgtEl>
                                        <p:attrNameLst>
                                          <p:attrName>style.visibility</p:attrName>
                                        </p:attrNameLst>
                                      </p:cBhvr>
                                      <p:to>
                                        <p:strVal val="visible"/>
                                      </p:to>
                                    </p:set>
                                    <p:anim calcmode="lin" valueType="num">
                                      <p:cBhvr additive="base">
                                        <p:cTn id="65"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66" dur="300" fill="hold"/>
                                        <p:tgtEl>
                                          <p:spTgt spid="7">
                                            <p:txEl>
                                              <p:pRg st="3" end="3"/>
                                            </p:txEl>
                                          </p:spTgt>
                                        </p:tgtEl>
                                        <p:attrNameLst>
                                          <p:attrName>ppt_y</p:attrName>
                                        </p:attrNameLst>
                                      </p:cBhvr>
                                      <p:tavLst>
                                        <p:tav tm="0">
                                          <p:val>
                                            <p:strVal val="#ppt_y"/>
                                          </p:val>
                                        </p:tav>
                                        <p:tav tm="100000">
                                          <p:val>
                                            <p:strVal val="#ppt_y"/>
                                          </p:val>
                                        </p:tav>
                                      </p:tavLst>
                                    </p:anim>
                                  </p:childTnLst>
                                </p:cTn>
                              </p:par>
                              <p:par>
                                <p:cTn id="67" presetID="2" presetClass="entr" presetSubtype="8" fill="hold" nodeType="withEffect">
                                  <p:stCondLst>
                                    <p:cond delay="0"/>
                                  </p:stCondLst>
                                  <p:childTnLst>
                                    <p:set>
                                      <p:cBhvr>
                                        <p:cTn id="68" dur="1" fill="hold">
                                          <p:stCondLst>
                                            <p:cond delay="0"/>
                                          </p:stCondLst>
                                        </p:cTn>
                                        <p:tgtEl>
                                          <p:spTgt spid="7">
                                            <p:txEl>
                                              <p:pRg st="4" end="4"/>
                                            </p:txEl>
                                          </p:spTgt>
                                        </p:tgtEl>
                                        <p:attrNameLst>
                                          <p:attrName>style.visibility</p:attrName>
                                        </p:attrNameLst>
                                      </p:cBhvr>
                                      <p:to>
                                        <p:strVal val="visible"/>
                                      </p:to>
                                    </p:set>
                                    <p:anim calcmode="lin" valueType="num">
                                      <p:cBhvr additive="base">
                                        <p:cTn id="6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70" dur="300" fill="hold"/>
                                        <p:tgtEl>
                                          <p:spTgt spid="7">
                                            <p:txEl>
                                              <p:pRg st="4" end="4"/>
                                            </p:txEl>
                                          </p:spTgt>
                                        </p:tgtEl>
                                        <p:attrNameLst>
                                          <p:attrName>ppt_y</p:attrName>
                                        </p:attrNameLst>
                                      </p:cBhvr>
                                      <p:tavLst>
                                        <p:tav tm="0">
                                          <p:val>
                                            <p:strVal val="#ppt_y"/>
                                          </p:val>
                                        </p:tav>
                                        <p:tav tm="100000">
                                          <p:val>
                                            <p:strVal val="#ppt_y"/>
                                          </p:val>
                                        </p:tav>
                                      </p:tavLst>
                                    </p:anim>
                                  </p:childTnLst>
                                </p:cTn>
                              </p:par>
                              <p:par>
                                <p:cTn id="71" presetID="2" presetClass="entr" presetSubtype="8" fill="hold" nodeType="withEffect">
                                  <p:stCondLst>
                                    <p:cond delay="0"/>
                                  </p:stCondLst>
                                  <p:childTnLst>
                                    <p:set>
                                      <p:cBhvr>
                                        <p:cTn id="72" dur="1" fill="hold">
                                          <p:stCondLst>
                                            <p:cond delay="0"/>
                                          </p:stCondLst>
                                        </p:cTn>
                                        <p:tgtEl>
                                          <p:spTgt spid="7">
                                            <p:txEl>
                                              <p:pRg st="5" end="5"/>
                                            </p:txEl>
                                          </p:spTgt>
                                        </p:tgtEl>
                                        <p:attrNameLst>
                                          <p:attrName>style.visibility</p:attrName>
                                        </p:attrNameLst>
                                      </p:cBhvr>
                                      <p:to>
                                        <p:strVal val="visible"/>
                                      </p:to>
                                    </p:set>
                                    <p:anim calcmode="lin" valueType="num">
                                      <p:cBhvr additive="base">
                                        <p:cTn id="73"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74" dur="300" fill="hold"/>
                                        <p:tgtEl>
                                          <p:spTgt spid="7">
                                            <p:txEl>
                                              <p:pRg st="5" end="5"/>
                                            </p:txEl>
                                          </p:spTgt>
                                        </p:tgtEl>
                                        <p:attrNameLst>
                                          <p:attrName>ppt_y</p:attrName>
                                        </p:attrNameLst>
                                      </p:cBhvr>
                                      <p:tavLst>
                                        <p:tav tm="0">
                                          <p:val>
                                            <p:strVal val="#ppt_y"/>
                                          </p:val>
                                        </p:tav>
                                        <p:tav tm="100000">
                                          <p:val>
                                            <p:strVal val="#ppt_y"/>
                                          </p:val>
                                        </p:tav>
                                      </p:tavLst>
                                    </p:anim>
                                  </p:childTnLst>
                                </p:cTn>
                              </p:par>
                              <p:par>
                                <p:cTn id="75" presetID="2" presetClass="entr" presetSubtype="8" fill="hold" nodeType="withEffect">
                                  <p:stCondLst>
                                    <p:cond delay="0"/>
                                  </p:stCondLst>
                                  <p:childTnLst>
                                    <p:set>
                                      <p:cBhvr>
                                        <p:cTn id="76" dur="1" fill="hold">
                                          <p:stCondLst>
                                            <p:cond delay="0"/>
                                          </p:stCondLst>
                                        </p:cTn>
                                        <p:tgtEl>
                                          <p:spTgt spid="7">
                                            <p:txEl>
                                              <p:pRg st="6" end="6"/>
                                            </p:txEl>
                                          </p:spTgt>
                                        </p:tgtEl>
                                        <p:attrNameLst>
                                          <p:attrName>style.visibility</p:attrName>
                                        </p:attrNameLst>
                                      </p:cBhvr>
                                      <p:to>
                                        <p:strVal val="visible"/>
                                      </p:to>
                                    </p:set>
                                    <p:anim calcmode="lin" valueType="num">
                                      <p:cBhvr additive="base">
                                        <p:cTn id="77"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78"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BD6B4-B679-253D-771A-F692693A911A}"/>
              </a:ext>
            </a:extLst>
          </p:cNvPr>
          <p:cNvSpPr>
            <a:spLocks noGrp="1"/>
          </p:cNvSpPr>
          <p:nvPr>
            <p:ph type="ctrTitle"/>
          </p:nvPr>
        </p:nvSpPr>
        <p:spPr>
          <a:xfrm>
            <a:off x="1524000" y="1041400"/>
            <a:ext cx="9144000" cy="2387600"/>
          </a:xfrm>
        </p:spPr>
        <p:txBody>
          <a:bodyPr>
            <a:normAutofit/>
          </a:bodyPr>
          <a:lstStyle/>
          <a:p>
            <a:pPr algn="ctr"/>
            <a:r>
              <a:rPr lang="en-GB" dirty="0"/>
              <a:t>CLOSING THOUGHTS</a:t>
            </a:r>
            <a:endParaRPr lang="bg-BG" dirty="0"/>
          </a:p>
        </p:txBody>
      </p:sp>
    </p:spTree>
    <p:extLst>
      <p:ext uri="{BB962C8B-B14F-4D97-AF65-F5344CB8AC3E}">
        <p14:creationId xmlns:p14="http://schemas.microsoft.com/office/powerpoint/2010/main" val="1704557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BDC2-B932-F1C7-D802-F0BBC28C1A9C}"/>
              </a:ext>
            </a:extLst>
          </p:cNvPr>
          <p:cNvSpPr>
            <a:spLocks noGrp="1"/>
          </p:cNvSpPr>
          <p:nvPr>
            <p:ph type="ctrTitle"/>
          </p:nvPr>
        </p:nvSpPr>
        <p:spPr>
          <a:xfrm>
            <a:off x="3649229" y="-81352"/>
            <a:ext cx="8005215" cy="1048183"/>
          </a:xfrm>
        </p:spPr>
        <p:txBody>
          <a:bodyPr>
            <a:normAutofit/>
          </a:bodyPr>
          <a:lstStyle/>
          <a:p>
            <a:pPr algn="l"/>
            <a:r>
              <a:rPr lang="en-US" dirty="0">
                <a:latin typeface="HelveticaNeueLT Pro 45 Lt" panose="020B0403020202020204" pitchFamily="34" charset="0"/>
              </a:rPr>
              <a:t>CLOSING THOUGHTS</a:t>
            </a:r>
            <a:endParaRPr lang="bg-BG" dirty="0"/>
          </a:p>
        </p:txBody>
      </p:sp>
      <p:sp>
        <p:nvSpPr>
          <p:cNvPr id="3" name="Textplatzhalter 8">
            <a:extLst>
              <a:ext uri="{FF2B5EF4-FFF2-40B4-BE49-F238E27FC236}">
                <a16:creationId xmlns:a16="http://schemas.microsoft.com/office/drawing/2014/main" id="{D280F981-3147-0A84-46DA-0C7F1471BE02}"/>
              </a:ext>
            </a:extLst>
          </p:cNvPr>
          <p:cNvSpPr txBox="1">
            <a:spLocks/>
          </p:cNvSpPr>
          <p:nvPr/>
        </p:nvSpPr>
        <p:spPr bwMode="gray">
          <a:xfrm>
            <a:off x="4502763" y="1761490"/>
            <a:ext cx="5795996" cy="4924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dirty="0">
                <a:latin typeface="Arial" panose="020B0604020202020204" pitchFamily="34" charset="0"/>
                <a:cs typeface="Arial" panose="020B0604020202020204" pitchFamily="34" charset="0"/>
              </a:rPr>
              <a:t>"The handshake seals the </a:t>
            </a:r>
            <a:r>
              <a:rPr lang="en-GB" sz="1600" b="1" i="1" u="sng" dirty="0">
                <a:latin typeface="Arial" panose="020B0604020202020204" pitchFamily="34" charset="0"/>
                <a:cs typeface="Arial" panose="020B0604020202020204" pitchFamily="34" charset="0"/>
              </a:rPr>
              <a:t>contract</a:t>
            </a:r>
          </a:p>
          <a:p>
            <a:pPr marL="0" indent="0" algn="ctr">
              <a:buNone/>
            </a:pPr>
            <a:r>
              <a:rPr lang="en-GB" sz="1600" dirty="0">
                <a:latin typeface="Arial" panose="020B0604020202020204" pitchFamily="34" charset="0"/>
                <a:cs typeface="Arial" panose="020B0604020202020204" pitchFamily="34" charset="0"/>
              </a:rPr>
              <a:t>From the </a:t>
            </a:r>
            <a:r>
              <a:rPr lang="en-GB" sz="1600" b="1" i="1" u="sng" dirty="0">
                <a:latin typeface="Arial" panose="020B0604020202020204" pitchFamily="34" charset="0"/>
                <a:cs typeface="Arial" panose="020B0604020202020204" pitchFamily="34" charset="0"/>
              </a:rPr>
              <a:t>contract</a:t>
            </a:r>
            <a:r>
              <a:rPr lang="en-GB" sz="1600" dirty="0">
                <a:latin typeface="Arial" panose="020B0604020202020204" pitchFamily="34" charset="0"/>
                <a:cs typeface="Arial" panose="020B0604020202020204" pitchFamily="34" charset="0"/>
              </a:rPr>
              <a:t> there’s no turning back</a:t>
            </a:r>
          </a:p>
          <a:p>
            <a:pPr marL="0" indent="0" algn="ctr">
              <a:buNone/>
            </a:pPr>
            <a:r>
              <a:rPr lang="en-GB" sz="1600" dirty="0">
                <a:latin typeface="Arial" panose="020B0604020202020204" pitchFamily="34" charset="0"/>
                <a:cs typeface="Arial" panose="020B0604020202020204" pitchFamily="34" charset="0"/>
              </a:rPr>
              <a:t>…</a:t>
            </a:r>
          </a:p>
          <a:p>
            <a:pPr marL="0" indent="0" algn="ctr">
              <a:buNone/>
            </a:pPr>
            <a:r>
              <a:rPr lang="en-GB" sz="1600" dirty="0">
                <a:latin typeface="Arial" panose="020B0604020202020204" pitchFamily="34" charset="0"/>
                <a:cs typeface="Arial" panose="020B0604020202020204" pitchFamily="34" charset="0"/>
              </a:rPr>
              <a:t>The holiday was fun-packed</a:t>
            </a:r>
          </a:p>
          <a:p>
            <a:pPr marL="0" indent="0" algn="ctr">
              <a:buNone/>
            </a:pPr>
            <a:r>
              <a:rPr lang="en-GB" sz="1600" b="1" i="1" u="sng" dirty="0">
                <a:latin typeface="Arial" panose="020B0604020202020204" pitchFamily="34" charset="0"/>
                <a:cs typeface="Arial" panose="020B0604020202020204" pitchFamily="34" charset="0"/>
              </a:rPr>
              <a:t>The contract, still intact</a:t>
            </a:r>
            <a:endParaRPr lang="en-GB" sz="1600" u="sng" dirty="0">
              <a:latin typeface="Arial" panose="020B0604020202020204" pitchFamily="34" charset="0"/>
              <a:cs typeface="Arial" panose="020B0604020202020204" pitchFamily="34" charset="0"/>
            </a:endParaRPr>
          </a:p>
          <a:p>
            <a:pPr marL="0" indent="0" algn="ctr">
              <a:buNone/>
            </a:pPr>
            <a:r>
              <a:rPr lang="en-GB" sz="1600" dirty="0">
                <a:latin typeface="Arial" panose="020B0604020202020204" pitchFamily="34" charset="0"/>
                <a:cs typeface="Arial" panose="020B0604020202020204" pitchFamily="34" charset="0"/>
              </a:rPr>
              <a:t>…”</a:t>
            </a:r>
          </a:p>
          <a:p>
            <a:pPr marL="0" indent="0" algn="ctr">
              <a:buNone/>
            </a:pPr>
            <a:endParaRPr lang="en-GB" sz="1600" dirty="0">
              <a:latin typeface="Arial" panose="020B0604020202020204" pitchFamily="34" charset="0"/>
              <a:cs typeface="Arial" panose="020B0604020202020204" pitchFamily="34" charset="0"/>
            </a:endParaRPr>
          </a:p>
          <a:p>
            <a:pPr marL="0" indent="0" algn="ctr">
              <a:buNone/>
            </a:pPr>
            <a:endParaRPr lang="en-GB" sz="1600" dirty="0">
              <a:latin typeface="Arial" panose="020B0604020202020204" pitchFamily="34" charset="0"/>
              <a:cs typeface="Arial" panose="020B0604020202020204" pitchFamily="34" charset="0"/>
            </a:endParaRPr>
          </a:p>
          <a:p>
            <a:pPr marL="0" indent="0">
              <a:buNone/>
            </a:pPr>
            <a:endParaRPr lang="en-GB"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C4AF681-90E8-16C3-9473-78AA7550ACF5}"/>
              </a:ext>
            </a:extLst>
          </p:cNvPr>
          <p:cNvPicPr>
            <a:picLocks noChangeAspect="1"/>
          </p:cNvPicPr>
          <p:nvPr/>
        </p:nvPicPr>
        <p:blipFill>
          <a:blip r:embed="rId3"/>
          <a:stretch>
            <a:fillRect/>
          </a:stretch>
        </p:blipFill>
        <p:spPr>
          <a:xfrm>
            <a:off x="6414349" y="3910788"/>
            <a:ext cx="1556438" cy="670465"/>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3ABB6DB9-C082-5ECE-C28F-6BEC22F3FFA8}"/>
              </a:ext>
            </a:extLst>
          </p:cNvPr>
          <p:cNvPicPr>
            <a:picLocks noChangeAspect="1"/>
          </p:cNvPicPr>
          <p:nvPr/>
        </p:nvPicPr>
        <p:blipFill>
          <a:blip r:embed="rId4"/>
          <a:stretch>
            <a:fillRect/>
          </a:stretch>
        </p:blipFill>
        <p:spPr>
          <a:xfrm>
            <a:off x="6323249" y="5550542"/>
            <a:ext cx="1738638" cy="1121524"/>
          </a:xfrm>
          <a:prstGeom prst="rect">
            <a:avLst/>
          </a:prstGeom>
        </p:spPr>
      </p:pic>
      <p:pic>
        <p:nvPicPr>
          <p:cNvPr id="6" name="Picture 5">
            <a:extLst>
              <a:ext uri="{FF2B5EF4-FFF2-40B4-BE49-F238E27FC236}">
                <a16:creationId xmlns:a16="http://schemas.microsoft.com/office/drawing/2014/main" id="{87888BBE-714C-79EC-747D-2DB78207C553}"/>
              </a:ext>
            </a:extLst>
          </p:cNvPr>
          <p:cNvPicPr>
            <a:picLocks noChangeAspect="1"/>
          </p:cNvPicPr>
          <p:nvPr/>
        </p:nvPicPr>
        <p:blipFill>
          <a:blip r:embed="rId5"/>
          <a:stretch>
            <a:fillRect/>
          </a:stretch>
        </p:blipFill>
        <p:spPr>
          <a:xfrm>
            <a:off x="6871319" y="4725069"/>
            <a:ext cx="865059" cy="866981"/>
          </a:xfrm>
          <a:prstGeom prst="rect">
            <a:avLst/>
          </a:prstGeom>
        </p:spPr>
      </p:pic>
      <p:sp>
        <p:nvSpPr>
          <p:cNvPr id="7" name="TextBox 6">
            <a:extLst>
              <a:ext uri="{FF2B5EF4-FFF2-40B4-BE49-F238E27FC236}">
                <a16:creationId xmlns:a16="http://schemas.microsoft.com/office/drawing/2014/main" id="{01A39AF1-05E4-A529-585E-B9BE5E78E5BB}"/>
              </a:ext>
            </a:extLst>
          </p:cNvPr>
          <p:cNvSpPr txBox="1"/>
          <p:nvPr/>
        </p:nvSpPr>
        <p:spPr>
          <a:xfrm>
            <a:off x="2590067" y="5923379"/>
            <a:ext cx="3825392" cy="769441"/>
          </a:xfrm>
          <a:prstGeom prst="rect">
            <a:avLst/>
          </a:prstGeom>
          <a:noFill/>
        </p:spPr>
        <p:txBody>
          <a:bodyPr wrap="square" rtlCol="0">
            <a:spAutoFit/>
          </a:bodyPr>
          <a:lstStyle/>
          <a:p>
            <a:r>
              <a:rPr lang="en-GB" sz="1100" dirty="0">
                <a:latin typeface="Arial" panose="020B0604020202020204" pitchFamily="34" charset="0"/>
                <a:cs typeface="Arial" panose="020B0604020202020204" pitchFamily="34" charset="0"/>
              </a:rPr>
              <a:t>References:</a:t>
            </a:r>
          </a:p>
          <a:p>
            <a:r>
              <a:rPr lang="en-GB" sz="110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https://www.depechemode.de/lyrics/everything-counts-2/</a:t>
            </a:r>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https://www.youtube.com/watch?v=1t-gK-9EIq4</a:t>
            </a:r>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https://en.wikipedia.org/wiki/Everything_Counts</a:t>
            </a:r>
            <a:endParaRPr lang="en-GB" sz="11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464B4BD-9352-4393-A9FE-ACE9BFA42B44}"/>
              </a:ext>
            </a:extLst>
          </p:cNvPr>
          <p:cNvSpPr txBox="1"/>
          <p:nvPr/>
        </p:nvSpPr>
        <p:spPr>
          <a:xfrm>
            <a:off x="3809288" y="975143"/>
            <a:ext cx="6766560" cy="830997"/>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I would like to leave you with some lyrics from the song </a:t>
            </a:r>
          </a:p>
          <a:p>
            <a:r>
              <a:rPr lang="en-GB" sz="1600" dirty="0">
                <a:latin typeface="Arial" panose="020B0604020202020204" pitchFamily="34" charset="0"/>
                <a:cs typeface="Arial" panose="020B0604020202020204" pitchFamily="34" charset="0"/>
              </a:rPr>
              <a:t>“</a:t>
            </a:r>
            <a:r>
              <a:rPr lang="en-GB" sz="1600" b="1" i="1" dirty="0">
                <a:latin typeface="Arial" panose="020B0604020202020204" pitchFamily="34" charset="0"/>
                <a:cs typeface="Arial" panose="020B0604020202020204" pitchFamily="34" charset="0"/>
              </a:rPr>
              <a:t>Everything Counts</a:t>
            </a:r>
            <a:r>
              <a:rPr lang="en-GB" sz="1600" dirty="0">
                <a:latin typeface="Arial" panose="020B0604020202020204" pitchFamily="34" charset="0"/>
                <a:cs typeface="Arial" panose="020B0604020202020204" pitchFamily="34" charset="0"/>
              </a:rPr>
              <a:t>“ by </a:t>
            </a:r>
            <a:r>
              <a:rPr lang="en-GB" sz="1600" b="1" i="1" dirty="0">
                <a:latin typeface="Arial" panose="020B0604020202020204" pitchFamily="34" charset="0"/>
                <a:cs typeface="Arial" panose="020B0604020202020204" pitchFamily="34" charset="0"/>
              </a:rPr>
              <a:t>Depeche Mode</a:t>
            </a:r>
            <a:r>
              <a:rPr lang="en-GB" sz="1600" dirty="0">
                <a:latin typeface="Arial" panose="020B0604020202020204" pitchFamily="34" charset="0"/>
                <a:cs typeface="Arial" panose="020B0604020202020204" pitchFamily="34" charset="0"/>
              </a:rPr>
              <a:t>:</a:t>
            </a:r>
          </a:p>
          <a:p>
            <a:endParaRPr lang="en-GB" sz="1600" dirty="0"/>
          </a:p>
        </p:txBody>
      </p:sp>
    </p:spTree>
    <p:extLst>
      <p:ext uri="{BB962C8B-B14F-4D97-AF65-F5344CB8AC3E}">
        <p14:creationId xmlns:p14="http://schemas.microsoft.com/office/powerpoint/2010/main" val="3002421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73300DC0-F56C-6F35-44D2-13232F766FE5}"/>
              </a:ext>
            </a:extLst>
          </p:cNvPr>
          <p:cNvSpPr txBox="1">
            <a:spLocks/>
          </p:cNvSpPr>
          <p:nvPr/>
        </p:nvSpPr>
        <p:spPr bwMode="gray">
          <a:xfrm>
            <a:off x="1660582" y="228600"/>
            <a:ext cx="9286817" cy="5843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t>“You Give REST a Bad Name”</a:t>
            </a:r>
          </a:p>
          <a:p>
            <a:pPr marL="0" indent="0" algn="ctr">
              <a:buNone/>
            </a:pPr>
            <a:endParaRPr lang="en-GB" sz="1600" dirty="0">
              <a:latin typeface="Arial" panose="020B0604020202020204" pitchFamily="34" charset="0"/>
              <a:cs typeface="Arial" panose="020B0604020202020204" pitchFamily="34" charset="0"/>
            </a:endParaRPr>
          </a:p>
          <a:p>
            <a:pPr marL="0" indent="0" algn="ctr">
              <a:buNone/>
            </a:pPr>
            <a:r>
              <a:rPr lang="en-GB" sz="1600" dirty="0">
                <a:latin typeface="Arial" panose="020B0604020202020204" pitchFamily="34" charset="0"/>
                <a:cs typeface="Arial" panose="020B0604020202020204" pitchFamily="34" charset="0"/>
              </a:rPr>
              <a:t>“A parody of 'You Give Love a Bad Name' - about hypermedia APIs.”</a:t>
            </a:r>
          </a:p>
          <a:p>
            <a:pPr marL="0" indent="0" algn="ctr">
              <a:buNone/>
            </a:pPr>
            <a:r>
              <a:rPr lang="en-GB" sz="1600" dirty="0">
                <a:latin typeface="Arial" panose="020B0604020202020204" pitchFamily="34" charset="0"/>
                <a:cs typeface="Arial" panose="020B0604020202020204" pitchFamily="34" charset="0"/>
              </a:rPr>
              <a:t> -Dylan Beattie</a:t>
            </a:r>
          </a:p>
          <a:p>
            <a:pPr marL="0" indent="0" algn="ctr">
              <a:buNone/>
            </a:pPr>
            <a:endParaRPr lang="en-GB" sz="1600" dirty="0">
              <a:solidFill>
                <a:schemeClr val="bg1"/>
              </a:solidFill>
              <a:latin typeface="Arial" panose="020B0604020202020204" pitchFamily="34" charset="0"/>
              <a:cs typeface="Arial" panose="020B0604020202020204" pitchFamily="34" charset="0"/>
            </a:endParaRPr>
          </a:p>
          <a:p>
            <a:pPr marL="0" indent="0" algn="ctr">
              <a:buNone/>
            </a:pPr>
            <a:r>
              <a:rPr lang="en-GB" sz="1600" dirty="0">
                <a:solidFill>
                  <a:schemeClr val="bg1"/>
                </a:solidFill>
                <a:latin typeface="Arial" panose="020B0604020202020204" pitchFamily="34" charset="0"/>
                <a:cs typeface="Arial" panose="020B0604020202020204" pitchFamily="34" charset="0"/>
              </a:rPr>
              <a:t>"</a:t>
            </a:r>
            <a:r>
              <a:rPr lang="en-GB" sz="1600" dirty="0">
                <a:solidFill>
                  <a:srgbClr val="FFFF00"/>
                </a:solidFill>
                <a:latin typeface="Arial" panose="020B0604020202020204" pitchFamily="34" charset="0"/>
                <a:cs typeface="Arial" panose="020B0604020202020204" pitchFamily="34" charset="0"/>
              </a:rPr>
              <a:t>... you say it works in a restful way, then your errors come back as 200 OK... </a:t>
            </a:r>
            <a:r>
              <a:rPr lang="en-GB" sz="1600" dirty="0">
                <a:solidFill>
                  <a:schemeClr val="bg1"/>
                </a:solidFill>
                <a:latin typeface="Arial" panose="020B0604020202020204" pitchFamily="34" charset="0"/>
                <a:cs typeface="Arial" panose="020B0604020202020204" pitchFamily="34" charset="0"/>
              </a:rPr>
              <a:t>"</a:t>
            </a:r>
          </a:p>
          <a:p>
            <a:pPr marL="0" indent="0" algn="ctr">
              <a:buNone/>
            </a:pPr>
            <a:r>
              <a:rPr lang="en-GB" sz="1600" dirty="0">
                <a:solidFill>
                  <a:schemeClr val="bg1"/>
                </a:solidFill>
                <a:latin typeface="Arial" panose="020B0604020202020204" pitchFamily="34" charset="0"/>
                <a:cs typeface="Arial" panose="020B0604020202020204" pitchFamily="34" charset="0"/>
              </a:rPr>
              <a:t>"</a:t>
            </a:r>
            <a:r>
              <a:rPr lang="en-GB" sz="1600" dirty="0">
                <a:solidFill>
                  <a:srgbClr val="FFFF00"/>
                </a:solidFill>
                <a:latin typeface="Arial" panose="020B0604020202020204" pitchFamily="34" charset="0"/>
                <a:cs typeface="Arial" panose="020B0604020202020204" pitchFamily="34" charset="0"/>
              </a:rPr>
              <a:t>... you promised me JSON, then sent XML... </a:t>
            </a:r>
            <a:r>
              <a:rPr lang="en-GB" sz="1600" dirty="0">
                <a:solidFill>
                  <a:schemeClr val="bg1"/>
                </a:solidFill>
                <a:latin typeface="Arial" panose="020B0604020202020204" pitchFamily="34" charset="0"/>
                <a:cs typeface="Arial" panose="020B0604020202020204" pitchFamily="34" charset="0"/>
              </a:rPr>
              <a:t>"</a:t>
            </a:r>
          </a:p>
          <a:p>
            <a:pPr marL="0" indent="0" algn="ctr">
              <a:buNone/>
            </a:pPr>
            <a:endParaRPr lang="en-GB" sz="16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marL="0" indent="0" algn="ctr">
              <a:buNone/>
            </a:pPr>
            <a:r>
              <a:rPr lang="en-GB" sz="160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https://www.youtube.com/watch?v=</a:t>
            </a:r>
            <a:r>
              <a:rPr lang="en-GB" sz="1600" dirty="0">
                <a:solidFill>
                  <a:srgbClr val="FFFF0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nSKp2StlS6s</a:t>
            </a:r>
            <a:endParaRPr lang="en-GB" sz="1600" dirty="0">
              <a:solidFill>
                <a:srgbClr val="FFFF00"/>
              </a:solidFill>
              <a:latin typeface="Arial" panose="020B0604020202020204" pitchFamily="34" charset="0"/>
              <a:cs typeface="Arial" panose="020B0604020202020204" pitchFamily="34" charset="0"/>
            </a:endParaRPr>
          </a:p>
          <a:p>
            <a:pPr marL="0" indent="0" algn="ctr">
              <a:buNone/>
            </a:pPr>
            <a:r>
              <a:rPr lang="en-GB" sz="160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https://youtu.be/</a:t>
            </a:r>
            <a:r>
              <a:rPr lang="en-GB" sz="1600" dirty="0">
                <a:solidFill>
                  <a:srgbClr val="FFFF0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nSKp2StlS6s?t=31</a:t>
            </a:r>
            <a:endParaRPr lang="en-GB" sz="1600" dirty="0">
              <a:solidFill>
                <a:srgbClr val="FFFF00"/>
              </a:solidFill>
              <a:latin typeface="Arial" panose="020B0604020202020204" pitchFamily="34" charset="0"/>
              <a:cs typeface="Arial" panose="020B0604020202020204" pitchFamily="34" charset="0"/>
            </a:endParaRPr>
          </a:p>
          <a:p>
            <a:pPr marL="0" indent="0" algn="ctr">
              <a:buNone/>
            </a:pPr>
            <a:endParaRPr lang="en-GB" sz="1600" dirty="0">
              <a:solidFill>
                <a:schemeClr val="bg1"/>
              </a:solidFill>
              <a:latin typeface="Arial" panose="020B0604020202020204" pitchFamily="34" charset="0"/>
              <a:cs typeface="Arial" panose="020B0604020202020204" pitchFamily="34" charset="0"/>
            </a:endParaRPr>
          </a:p>
          <a:p>
            <a:pPr marL="0" indent="0" algn="ctr">
              <a:buNone/>
            </a:pPr>
            <a:endParaRPr lang="en-GB" sz="16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D018A6E-034E-B342-2CB1-E48F30F3521A}"/>
              </a:ext>
            </a:extLst>
          </p:cNvPr>
          <p:cNvSpPr txBox="1"/>
          <p:nvPr/>
        </p:nvSpPr>
        <p:spPr>
          <a:xfrm>
            <a:off x="215900" y="5000079"/>
            <a:ext cx="4318000" cy="1785104"/>
          </a:xfrm>
          <a:prstGeom prst="rect">
            <a:avLst/>
          </a:prstGeom>
          <a:noFill/>
        </p:spPr>
        <p:txBody>
          <a:bodyPr wrap="square" rtlCol="0">
            <a:spAutoFit/>
          </a:bodyPr>
          <a:lstStyle/>
          <a:p>
            <a:r>
              <a:rPr lang="en-GB" sz="1100" dirty="0">
                <a:latin typeface="Arial" panose="020B0604020202020204" pitchFamily="34" charset="0"/>
                <a:cs typeface="Arial" panose="020B0604020202020204" pitchFamily="34" charset="0"/>
              </a:rPr>
              <a:t>References:</a:t>
            </a:r>
          </a:p>
          <a:p>
            <a:r>
              <a:rPr lang="en-GB" sz="110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https://www.youtube.com/watch?v=nSKp2StlS6s</a:t>
            </a:r>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https://www.youtube.com/channel/UCjJjavV8vOmu49a3vxPaWtQ</a:t>
            </a:r>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https://dylanbeattie.net/</a:t>
            </a:r>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https://twitter.com/dylanbeattie</a:t>
            </a:r>
            <a:endParaRPr lang="en-GB" sz="1100" dirty="0">
              <a:latin typeface="Arial" panose="020B0604020202020204" pitchFamily="34" charset="0"/>
              <a:cs typeface="Arial" panose="020B0604020202020204" pitchFamily="34" charset="0"/>
            </a:endParaRPr>
          </a:p>
          <a:p>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https://www.youtube.com/watch?v=KrZHPOeOxQQ</a:t>
            </a:r>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https://en.wikipedia.org/wiki/You_Give_Love_a_Bad_Name</a:t>
            </a:r>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https://en.wikipedia.org/wiki/Bon_Jovi</a:t>
            </a:r>
            <a:endParaRPr lang="en-GB" sz="1100" dirty="0">
              <a:latin typeface="Arial" panose="020B0604020202020204" pitchFamily="34" charset="0"/>
              <a:cs typeface="Arial" panose="020B0604020202020204" pitchFamily="34" charset="0"/>
            </a:endParaRPr>
          </a:p>
          <a:p>
            <a:endParaRPr lang="en-GB" sz="1100" dirty="0">
              <a:latin typeface="Arial" panose="020B0604020202020204" pitchFamily="34" charset="0"/>
              <a:cs typeface="Arial" panose="020B0604020202020204" pitchFamily="34" charset="0"/>
            </a:endParaRPr>
          </a:p>
        </p:txBody>
      </p:sp>
      <p:pic>
        <p:nvPicPr>
          <p:cNvPr id="4" name="Picture 3" descr="Qr code&#10;&#10;Description automatically generated">
            <a:extLst>
              <a:ext uri="{FF2B5EF4-FFF2-40B4-BE49-F238E27FC236}">
                <a16:creationId xmlns:a16="http://schemas.microsoft.com/office/drawing/2014/main" id="{9CA7A3C6-2545-55C8-6B2D-2F6533C563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08590" y="4038600"/>
            <a:ext cx="2590800" cy="2590800"/>
          </a:xfrm>
          <a:prstGeom prst="rect">
            <a:avLst/>
          </a:prstGeom>
        </p:spPr>
      </p:pic>
    </p:spTree>
    <p:extLst>
      <p:ext uri="{BB962C8B-B14F-4D97-AF65-F5344CB8AC3E}">
        <p14:creationId xmlns:p14="http://schemas.microsoft.com/office/powerpoint/2010/main" val="3969199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232E308C-DAF5-F049-BEE3-0B791CDA3D63}"/>
              </a:ext>
            </a:extLst>
          </p:cNvPr>
          <p:cNvGrpSpPr/>
          <p:nvPr/>
        </p:nvGrpSpPr>
        <p:grpSpPr>
          <a:xfrm>
            <a:off x="3425904" y="1195195"/>
            <a:ext cx="5168773" cy="4198546"/>
            <a:chOff x="3425904" y="1195195"/>
            <a:chExt cx="5168773" cy="4198546"/>
          </a:xfrm>
        </p:grpSpPr>
        <p:sp>
          <p:nvSpPr>
            <p:cNvPr id="33" name="Oval 32">
              <a:extLst>
                <a:ext uri="{FF2B5EF4-FFF2-40B4-BE49-F238E27FC236}">
                  <a16:creationId xmlns:a16="http://schemas.microsoft.com/office/drawing/2014/main" id="{8A7F6CE7-AF36-ECC4-FAE3-E7776561FFBB}"/>
                </a:ext>
              </a:extLst>
            </p:cNvPr>
            <p:cNvSpPr/>
            <p:nvPr/>
          </p:nvSpPr>
          <p:spPr>
            <a:xfrm>
              <a:off x="6159898" y="2013438"/>
              <a:ext cx="2048965" cy="1984657"/>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4" name="Picture 33">
              <a:extLst>
                <a:ext uri="{FF2B5EF4-FFF2-40B4-BE49-F238E27FC236}">
                  <a16:creationId xmlns:a16="http://schemas.microsoft.com/office/drawing/2014/main" id="{705391A3-BC8F-E906-1DC9-A029654090CE}"/>
                </a:ext>
              </a:extLst>
            </p:cNvPr>
            <p:cNvPicPr>
              <a:picLocks noChangeAspect="1"/>
            </p:cNvPicPr>
            <p:nvPr/>
          </p:nvPicPr>
          <p:blipFill>
            <a:blip r:embed="rId3"/>
            <a:stretch>
              <a:fillRect/>
            </a:stretch>
          </p:blipFill>
          <p:spPr>
            <a:xfrm>
              <a:off x="6159897" y="1195195"/>
              <a:ext cx="2048965" cy="2866342"/>
            </a:xfrm>
            <a:prstGeom prst="rect">
              <a:avLst/>
            </a:prstGeom>
          </p:spPr>
        </p:pic>
        <p:sp>
          <p:nvSpPr>
            <p:cNvPr id="35" name="Oval 34">
              <a:extLst>
                <a:ext uri="{FF2B5EF4-FFF2-40B4-BE49-F238E27FC236}">
                  <a16:creationId xmlns:a16="http://schemas.microsoft.com/office/drawing/2014/main" id="{1D8BBE30-ECA6-9FC8-FF1C-DD6D2EE1E897}"/>
                </a:ext>
              </a:extLst>
            </p:cNvPr>
            <p:cNvSpPr/>
            <p:nvPr/>
          </p:nvSpPr>
          <p:spPr>
            <a:xfrm>
              <a:off x="3816394" y="3533711"/>
              <a:ext cx="1116091" cy="1081501"/>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6" name="Picture 35" descr="Shape&#10;&#10;Description automatically generated with low confidence">
              <a:extLst>
                <a:ext uri="{FF2B5EF4-FFF2-40B4-BE49-F238E27FC236}">
                  <a16:creationId xmlns:a16="http://schemas.microsoft.com/office/drawing/2014/main" id="{1A8154EF-7EE6-1514-473E-D26A7041ECA2}"/>
                </a:ext>
              </a:extLst>
            </p:cNvPr>
            <p:cNvPicPr>
              <a:picLocks noChangeAspect="1"/>
            </p:cNvPicPr>
            <p:nvPr/>
          </p:nvPicPr>
          <p:blipFill>
            <a:blip r:embed="rId4"/>
            <a:stretch>
              <a:fillRect/>
            </a:stretch>
          </p:blipFill>
          <p:spPr>
            <a:xfrm>
              <a:off x="3425904" y="3153691"/>
              <a:ext cx="1841540" cy="1841540"/>
            </a:xfrm>
            <a:prstGeom prst="rect">
              <a:avLst/>
            </a:prstGeom>
          </p:spPr>
        </p:pic>
        <p:sp>
          <p:nvSpPr>
            <p:cNvPr id="38" name="TextBox 37">
              <a:extLst>
                <a:ext uri="{FF2B5EF4-FFF2-40B4-BE49-F238E27FC236}">
                  <a16:creationId xmlns:a16="http://schemas.microsoft.com/office/drawing/2014/main" id="{42BAFA9F-CE78-FC56-F8D6-A19863881659}"/>
                </a:ext>
              </a:extLst>
            </p:cNvPr>
            <p:cNvSpPr txBox="1"/>
            <p:nvPr/>
          </p:nvSpPr>
          <p:spPr>
            <a:xfrm>
              <a:off x="4191148" y="1846962"/>
              <a:ext cx="2347702" cy="1477328"/>
            </a:xfrm>
            <a:prstGeom prst="rect">
              <a:avLst/>
            </a:prstGeom>
            <a:noFill/>
          </p:spPr>
          <p:txBody>
            <a:bodyPr wrap="square" rtlCol="0">
              <a:spAutoFit/>
            </a:bodyPr>
            <a:lstStyle/>
            <a:p>
              <a:r>
                <a:rPr lang="en-GB" sz="4500" b="1" dirty="0">
                  <a:solidFill>
                    <a:schemeClr val="bg1"/>
                  </a:solidFill>
                  <a:latin typeface="Courier" pitchFamily="2" charset="0"/>
                </a:rPr>
                <a:t>I TURN IPA</a:t>
              </a:r>
            </a:p>
          </p:txBody>
        </p:sp>
        <p:sp>
          <p:nvSpPr>
            <p:cNvPr id="40" name="Oval 39">
              <a:extLst>
                <a:ext uri="{FF2B5EF4-FFF2-40B4-BE49-F238E27FC236}">
                  <a16:creationId xmlns:a16="http://schemas.microsoft.com/office/drawing/2014/main" id="{6ACC0EE2-E966-C20B-3AD1-9F2271B30AA5}"/>
                </a:ext>
              </a:extLst>
            </p:cNvPr>
            <p:cNvSpPr/>
            <p:nvPr/>
          </p:nvSpPr>
          <p:spPr>
            <a:xfrm>
              <a:off x="5373555" y="3429000"/>
              <a:ext cx="766547" cy="758918"/>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44" name="Picture 43" descr="Shape&#10;&#10;Description automatically generated with low confidence">
              <a:extLst>
                <a:ext uri="{FF2B5EF4-FFF2-40B4-BE49-F238E27FC236}">
                  <a16:creationId xmlns:a16="http://schemas.microsoft.com/office/drawing/2014/main" id="{08CB3CBF-DF0E-ADE6-CF85-EAB50FEE42C7}"/>
                </a:ext>
              </a:extLst>
            </p:cNvPr>
            <p:cNvPicPr>
              <a:picLocks noChangeAspect="1"/>
            </p:cNvPicPr>
            <p:nvPr/>
          </p:nvPicPr>
          <p:blipFill>
            <a:blip r:embed="rId4"/>
            <a:stretch>
              <a:fillRect/>
            </a:stretch>
          </p:blipFill>
          <p:spPr>
            <a:xfrm rot="13966987">
              <a:off x="5098234" y="3148964"/>
              <a:ext cx="1288937" cy="1288937"/>
            </a:xfrm>
            <a:prstGeom prst="rect">
              <a:avLst/>
            </a:prstGeom>
          </p:spPr>
        </p:pic>
        <p:sp>
          <p:nvSpPr>
            <p:cNvPr id="42" name="Oval 41">
              <a:extLst>
                <a:ext uri="{FF2B5EF4-FFF2-40B4-BE49-F238E27FC236}">
                  <a16:creationId xmlns:a16="http://schemas.microsoft.com/office/drawing/2014/main" id="{DC62F1C7-0E4D-49F0-70DE-08FFEAB21FE3}"/>
                </a:ext>
              </a:extLst>
            </p:cNvPr>
            <p:cNvSpPr/>
            <p:nvPr/>
          </p:nvSpPr>
          <p:spPr>
            <a:xfrm>
              <a:off x="5123588" y="4442234"/>
              <a:ext cx="499935" cy="523562"/>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45" name="Picture 44" descr="Shape&#10;&#10;Description automatically generated with low confidence">
              <a:extLst>
                <a:ext uri="{FF2B5EF4-FFF2-40B4-BE49-F238E27FC236}">
                  <a16:creationId xmlns:a16="http://schemas.microsoft.com/office/drawing/2014/main" id="{10D0E332-79E9-94EF-BCC7-55513F9F843F}"/>
                </a:ext>
              </a:extLst>
            </p:cNvPr>
            <p:cNvPicPr>
              <a:picLocks noChangeAspect="1"/>
            </p:cNvPicPr>
            <p:nvPr/>
          </p:nvPicPr>
          <p:blipFill>
            <a:blip r:embed="rId4"/>
            <a:stretch>
              <a:fillRect/>
            </a:stretch>
          </p:blipFill>
          <p:spPr>
            <a:xfrm rot="2093701">
              <a:off x="4968858" y="4315622"/>
              <a:ext cx="788276" cy="788276"/>
            </a:xfrm>
            <a:prstGeom prst="rect">
              <a:avLst/>
            </a:prstGeom>
          </p:spPr>
        </p:pic>
        <p:sp>
          <p:nvSpPr>
            <p:cNvPr id="46" name="TextBox 45">
              <a:extLst>
                <a:ext uri="{FF2B5EF4-FFF2-40B4-BE49-F238E27FC236}">
                  <a16:creationId xmlns:a16="http://schemas.microsoft.com/office/drawing/2014/main" id="{4D339424-E690-ADC9-C2C9-6125D6A211AD}"/>
                </a:ext>
              </a:extLst>
            </p:cNvPr>
            <p:cNvSpPr txBox="1"/>
            <p:nvPr/>
          </p:nvSpPr>
          <p:spPr>
            <a:xfrm>
              <a:off x="6246975" y="3916413"/>
              <a:ext cx="2347702" cy="1477328"/>
            </a:xfrm>
            <a:prstGeom prst="rect">
              <a:avLst/>
            </a:prstGeom>
            <a:noFill/>
          </p:spPr>
          <p:txBody>
            <a:bodyPr wrap="square" rtlCol="0">
              <a:spAutoFit/>
            </a:bodyPr>
            <a:lstStyle/>
            <a:p>
              <a:r>
                <a:rPr lang="en-GB" sz="4500" b="1" dirty="0">
                  <a:solidFill>
                    <a:schemeClr val="bg1"/>
                  </a:solidFill>
                  <a:latin typeface="Courier" pitchFamily="2" charset="0"/>
                </a:rPr>
                <a:t>INTO {API}</a:t>
              </a:r>
            </a:p>
          </p:txBody>
        </p:sp>
      </p:grpSp>
    </p:spTree>
    <p:extLst>
      <p:ext uri="{BB962C8B-B14F-4D97-AF65-F5344CB8AC3E}">
        <p14:creationId xmlns:p14="http://schemas.microsoft.com/office/powerpoint/2010/main" val="3850324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1F0DC-9571-07C1-6626-B78272B6C17B}"/>
              </a:ext>
            </a:extLst>
          </p:cNvPr>
          <p:cNvSpPr>
            <a:spLocks noGrp="1"/>
          </p:cNvSpPr>
          <p:nvPr>
            <p:ph type="ctrTitle"/>
          </p:nvPr>
        </p:nvSpPr>
        <p:spPr>
          <a:xfrm>
            <a:off x="1524000" y="1041400"/>
            <a:ext cx="9144000" cy="2387600"/>
          </a:xfrm>
        </p:spPr>
        <p:txBody>
          <a:bodyPr>
            <a:normAutofit/>
          </a:bodyPr>
          <a:lstStyle/>
          <a:p>
            <a:pPr algn="ctr"/>
            <a:r>
              <a:rPr lang="en-GB" dirty="0"/>
              <a:t>REFERENCES</a:t>
            </a:r>
            <a:endParaRPr lang="bg-BG" dirty="0"/>
          </a:p>
        </p:txBody>
      </p:sp>
    </p:spTree>
    <p:extLst>
      <p:ext uri="{BB962C8B-B14F-4D97-AF65-F5344CB8AC3E}">
        <p14:creationId xmlns:p14="http://schemas.microsoft.com/office/powerpoint/2010/main" val="777800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79EA4-1CDA-30A0-51C7-B41A7D04E5EE}"/>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REFERENCES</a:t>
            </a:r>
            <a:endParaRPr lang="bg-BG" dirty="0"/>
          </a:p>
        </p:txBody>
      </p:sp>
      <p:sp>
        <p:nvSpPr>
          <p:cNvPr id="3" name="Textplatzhalter 8">
            <a:extLst>
              <a:ext uri="{FF2B5EF4-FFF2-40B4-BE49-F238E27FC236}">
                <a16:creationId xmlns:a16="http://schemas.microsoft.com/office/drawing/2014/main" id="{CC6188D4-9088-2990-13B9-2B44512F6A6A}"/>
              </a:ext>
            </a:extLst>
          </p:cNvPr>
          <p:cNvSpPr txBox="1">
            <a:spLocks/>
          </p:cNvSpPr>
          <p:nvPr/>
        </p:nvSpPr>
        <p:spPr bwMode="gray">
          <a:xfrm>
            <a:off x="1901759" y="1013211"/>
            <a:ext cx="9286260" cy="4640920"/>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bg1"/>
              </a:buClr>
            </a:pPr>
            <a:r>
              <a:rPr lang="en-GB" sz="9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https://swagger.io/</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https://swagger.io/specification/</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https://swagger.io/resources/articles/adopting-an-api-first-approach/</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https://swagger.io/docs/specification/about/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https://swagger.io/blog/api-design/design-first-or-code-first-api-development/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https://openapi-generator.tech/</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https://docs.pact.io/faq/convinceme/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https://pactflow.io/blog/why-contract-testing/?utm_source=ossdocs&amp;utm_campaign=convince_me_what_is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https://www.atlassian.com/blog/technology/spec-first-api-development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https://springframework.guru/defining-spring-cloud-contracts-in-open-api/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https://springframework.guru/using-swagger-request-validator-to-validate-spring-cloud-contracts/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https://springframework.guru/using-spring-cloud-contract-for-consumer-driven-contracts/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https://openpracticelibrary.com/practice/contract-first-development/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6">
                  <a:extLst>
                    <a:ext uri="{A12FA001-AC4F-418D-AE19-62706E023703}">
                      <ahyp:hlinkClr xmlns:ahyp="http://schemas.microsoft.com/office/drawing/2018/hyperlinkcolor" val="tx"/>
                    </a:ext>
                  </a:extLst>
                </a:hlinkClick>
              </a:rPr>
              <a:t>https://link.springer.com/chapter/10.1007/978-3-540-71289-3_2</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7">
                  <a:extLst>
                    <a:ext uri="{A12FA001-AC4F-418D-AE19-62706E023703}">
                      <ahyp:hlinkClr xmlns:ahyp="http://schemas.microsoft.com/office/drawing/2018/hyperlinkcolor" val="tx"/>
                    </a:ext>
                  </a:extLst>
                </a:hlinkClick>
              </a:rPr>
              <a:t>https://dzone.com/articles/an-api-first-development-approach-1</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8">
                  <a:extLst>
                    <a:ext uri="{A12FA001-AC4F-418D-AE19-62706E023703}">
                      <ahyp:hlinkClr xmlns:ahyp="http://schemas.microsoft.com/office/drawing/2018/hyperlinkcolor" val="tx"/>
                    </a:ext>
                  </a:extLst>
                </a:hlinkClick>
              </a:rPr>
              <a:t>https://medium.com/better-practices/api-first-software-development-for-modern-organizations-fdbfba9a66d3</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9">
                  <a:extLst>
                    <a:ext uri="{A12FA001-AC4F-418D-AE19-62706E023703}">
                      <ahyp:hlinkClr xmlns:ahyp="http://schemas.microsoft.com/office/drawing/2018/hyperlinkcolor" val="tx"/>
                    </a:ext>
                  </a:extLst>
                </a:hlinkClick>
              </a:rPr>
              <a:t>https://xkcd.com/1172/</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0">
                  <a:extLst>
                    <a:ext uri="{A12FA001-AC4F-418D-AE19-62706E023703}">
                      <ahyp:hlinkClr xmlns:ahyp="http://schemas.microsoft.com/office/drawing/2018/hyperlinkcolor" val="tx"/>
                    </a:ext>
                  </a:extLst>
                </a:hlinkClick>
              </a:rPr>
              <a:t>https://openclipart.org/detail/193532/contract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1">
                  <a:extLst>
                    <a:ext uri="{A12FA001-AC4F-418D-AE19-62706E023703}">
                      <ahyp:hlinkClr xmlns:ahyp="http://schemas.microsoft.com/office/drawing/2018/hyperlinkcolor" val="tx"/>
                    </a:ext>
                  </a:extLst>
                </a:hlinkClick>
              </a:rPr>
              <a:t>https://apievangelist.com/2019/07/15/what-is-an-api-contract/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2">
                  <a:extLst>
                    <a:ext uri="{A12FA001-AC4F-418D-AE19-62706E023703}">
                      <ahyp:hlinkClr xmlns:ahyp="http://schemas.microsoft.com/office/drawing/2018/hyperlinkcolor" val="tx"/>
                    </a:ext>
                  </a:extLst>
                </a:hlinkClick>
              </a:rPr>
              <a:t>https://apisyouwonthate.com/blog/api-design-first-vs-code-first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3">
                  <a:extLst>
                    <a:ext uri="{A12FA001-AC4F-418D-AE19-62706E023703}">
                      <ahyp:hlinkClr xmlns:ahyp="http://schemas.microsoft.com/office/drawing/2018/hyperlinkcolor" val="tx"/>
                    </a:ext>
                  </a:extLst>
                </a:hlinkClick>
              </a:rPr>
              <a:t>https://www.visual-paradigm.com/guide/development/code-first-vs-design-first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4">
                  <a:extLst>
                    <a:ext uri="{A12FA001-AC4F-418D-AE19-62706E023703}">
                      <ahyp:hlinkClr xmlns:ahyp="http://schemas.microsoft.com/office/drawing/2018/hyperlinkcolor" val="tx"/>
                    </a:ext>
                  </a:extLst>
                </a:hlinkClick>
              </a:rPr>
              <a:t>https://smartbear.com/blog/embracing-an-api-design-first-approach/</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5">
                  <a:extLst>
                    <a:ext uri="{A12FA001-AC4F-418D-AE19-62706E023703}">
                      <ahyp:hlinkClr xmlns:ahyp="http://schemas.microsoft.com/office/drawing/2018/hyperlinkcolor" val="tx"/>
                    </a:ext>
                  </a:extLst>
                </a:hlinkClick>
              </a:rPr>
              <a:t>https://www.depechemode.de/lyrics/everything-counts-2/</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6">
                  <a:extLst>
                    <a:ext uri="{A12FA001-AC4F-418D-AE19-62706E023703}">
                      <ahyp:hlinkClr xmlns:ahyp="http://schemas.microsoft.com/office/drawing/2018/hyperlinkcolor" val="tx"/>
                    </a:ext>
                  </a:extLst>
                </a:hlinkClick>
              </a:rPr>
              <a:t>https://www.youtube.com/watch?v=1t-gK-9EIq4</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7">
                  <a:extLst>
                    <a:ext uri="{A12FA001-AC4F-418D-AE19-62706E023703}">
                      <ahyp:hlinkClr xmlns:ahyp="http://schemas.microsoft.com/office/drawing/2018/hyperlinkcolor" val="tx"/>
                    </a:ext>
                  </a:extLst>
                </a:hlinkClick>
              </a:rPr>
              <a:t>https://en.wikipedia.org/wiki/Everything_Counts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8">
                  <a:extLst>
                    <a:ext uri="{A12FA001-AC4F-418D-AE19-62706E023703}">
                      <ahyp:hlinkClr xmlns:ahyp="http://schemas.microsoft.com/office/drawing/2018/hyperlinkcolor" val="tx"/>
                    </a:ext>
                  </a:extLst>
                </a:hlinkClick>
              </a:rPr>
              <a:t>https://github.com/npm/logos/blob/master/npm%20logo/npm-logo-red.png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9">
                  <a:extLst>
                    <a:ext uri="{A12FA001-AC4F-418D-AE19-62706E023703}">
                      <ahyp:hlinkClr xmlns:ahyp="http://schemas.microsoft.com/office/drawing/2018/hyperlinkcolor" val="tx"/>
                    </a:ext>
                  </a:extLst>
                </a:hlinkClick>
              </a:rPr>
              <a:t>https://www.npmjs.com/package/express-openapi-validate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0">
                  <a:extLst>
                    <a:ext uri="{A12FA001-AC4F-418D-AE19-62706E023703}">
                      <ahyp:hlinkClr xmlns:ahyp="http://schemas.microsoft.com/office/drawing/2018/hyperlinkcolor" val="tx"/>
                    </a:ext>
                  </a:extLst>
                </a:hlinkClick>
              </a:rPr>
              <a:t>https://www.npmjs.com/package/express-openapi-validator</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1">
                  <a:extLst>
                    <a:ext uri="{A12FA001-AC4F-418D-AE19-62706E023703}">
                      <ahyp:hlinkClr xmlns:ahyp="http://schemas.microsoft.com/office/drawing/2018/hyperlinkcolor" val="tx"/>
                    </a:ext>
                  </a:extLst>
                </a:hlinkClick>
              </a:rPr>
              <a:t>https://de.wikipedia.org/wiki/Datei:Java-Logo.svg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2">
                  <a:extLst>
                    <a:ext uri="{A12FA001-AC4F-418D-AE19-62706E023703}">
                      <ahyp:hlinkClr xmlns:ahyp="http://schemas.microsoft.com/office/drawing/2018/hyperlinkcolor" val="tx"/>
                    </a:ext>
                  </a:extLst>
                </a:hlinkClick>
              </a:rPr>
              <a:t>https://en.wikipedia.org/wiki/TypeScript#/media/File:Typescript_logo_2020.svg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3">
                  <a:extLst>
                    <a:ext uri="{A12FA001-AC4F-418D-AE19-62706E023703}">
                      <ahyp:hlinkClr xmlns:ahyp="http://schemas.microsoft.com/office/drawing/2018/hyperlinkcolor" val="tx"/>
                    </a:ext>
                  </a:extLst>
                </a:hlinkClick>
              </a:rPr>
              <a:t>https://commons.wikimedia.org/wiki/File:JavaScript-logo.png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4">
                  <a:extLst>
                    <a:ext uri="{A12FA001-AC4F-418D-AE19-62706E023703}">
                      <ahyp:hlinkClr xmlns:ahyp="http://schemas.microsoft.com/office/drawing/2018/hyperlinkcolor" val="tx"/>
                    </a:ext>
                  </a:extLst>
                </a:hlinkClick>
              </a:rPr>
              <a:t>https://spring.io/trademarks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5">
                  <a:extLst>
                    <a:ext uri="{A12FA001-AC4F-418D-AE19-62706E023703}">
                      <ahyp:hlinkClr xmlns:ahyp="http://schemas.microsoft.com/office/drawing/2018/hyperlinkcolor" val="tx"/>
                    </a:ext>
                  </a:extLst>
                </a:hlinkClick>
              </a:rPr>
              <a:t>https://angular.io/presskit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6">
                  <a:extLst>
                    <a:ext uri="{A12FA001-AC4F-418D-AE19-62706E023703}">
                      <ahyp:hlinkClr xmlns:ahyp="http://schemas.microsoft.com/office/drawing/2018/hyperlinkcolor" val="tx"/>
                    </a:ext>
                  </a:extLst>
                </a:hlinkClick>
              </a:rPr>
              <a:t>https://twitter.com/SmartBear/status/914901646848679937</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7">
                  <a:extLst>
                    <a:ext uri="{A12FA001-AC4F-418D-AE19-62706E023703}">
                      <ahyp:hlinkClr xmlns:ahyp="http://schemas.microsoft.com/office/drawing/2018/hyperlinkcolor" val="tx"/>
                    </a:ext>
                  </a:extLst>
                </a:hlinkClick>
              </a:rPr>
              <a:t>https://www.teepublic.com/de/t-shirt/12045954-i-turn-ipa-into-api-coding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8">
                  <a:extLst>
                    <a:ext uri="{A12FA001-AC4F-418D-AE19-62706E023703}">
                      <ahyp:hlinkClr xmlns:ahyp="http://schemas.microsoft.com/office/drawing/2018/hyperlinkcolor" val="tx"/>
                    </a:ext>
                  </a:extLst>
                </a:hlinkClick>
              </a:rPr>
              <a:t>https://openclipart.org/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9">
                  <a:extLst>
                    <a:ext uri="{A12FA001-AC4F-418D-AE19-62706E023703}">
                      <ahyp:hlinkClr xmlns:ahyp="http://schemas.microsoft.com/office/drawing/2018/hyperlinkcolor" val="tx"/>
                    </a:ext>
                  </a:extLst>
                </a:hlinkClick>
              </a:rPr>
              <a:t>http://clipart-library.com/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0">
                  <a:extLst>
                    <a:ext uri="{A12FA001-AC4F-418D-AE19-62706E023703}">
                      <ahyp:hlinkClr xmlns:ahyp="http://schemas.microsoft.com/office/drawing/2018/hyperlinkcolor" val="tx"/>
                    </a:ext>
                  </a:extLst>
                </a:hlinkClick>
              </a:rPr>
              <a:t>https://openclipart.org/detail/104323/integrated-development-environment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1">
                  <a:extLst>
                    <a:ext uri="{A12FA001-AC4F-418D-AE19-62706E023703}">
                      <ahyp:hlinkClr xmlns:ahyp="http://schemas.microsoft.com/office/drawing/2018/hyperlinkcolor" val="tx"/>
                    </a:ext>
                  </a:extLst>
                </a:hlinkClick>
              </a:rPr>
              <a:t>https://en.wikipedia.org/wiki/Schwarz_Gruppe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solidFill>
                  <a:srgbClr val="B8FA56"/>
                </a:solidFill>
                <a:latin typeface="Arial" panose="020B0604020202020204" pitchFamily="34" charset="0"/>
                <a:cs typeface="Arial" panose="020B0604020202020204" pitchFamily="34" charset="0"/>
                <a:hlinkClick r:id="rId42">
                  <a:extLst>
                    <a:ext uri="{A12FA001-AC4F-418D-AE19-62706E023703}">
                      <ahyp:hlinkClr xmlns:ahyp="http://schemas.microsoft.com/office/drawing/2018/hyperlinkcolor" val="tx"/>
                    </a:ext>
                  </a:extLst>
                </a:hlinkClick>
              </a:rPr>
              <a:t>https://www.bbc.com/</a:t>
            </a:r>
          </a:p>
          <a:p>
            <a:pPr>
              <a:spcBef>
                <a:spcPts val="300"/>
              </a:spcBef>
              <a:buClr>
                <a:schemeClr val="bg1"/>
              </a:buClr>
            </a:pPr>
            <a:r>
              <a:rPr lang="en-GB" sz="900" dirty="0">
                <a:latin typeface="Arial" panose="020B0604020202020204" pitchFamily="34" charset="0"/>
                <a:cs typeface="Arial" panose="020B0604020202020204" pitchFamily="34" charset="0"/>
                <a:hlinkClick r:id="rId42">
                  <a:extLst>
                    <a:ext uri="{A12FA001-AC4F-418D-AE19-62706E023703}">
                      <ahyp:hlinkClr xmlns:ahyp="http://schemas.microsoft.com/office/drawing/2018/hyperlinkcolor" val="tx"/>
                    </a:ext>
                  </a:extLst>
                </a:hlinkClick>
              </a:rPr>
              <a:t>https://en.wikipedia.org/wiki/BBC</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3">
                  <a:extLst>
                    <a:ext uri="{A12FA001-AC4F-418D-AE19-62706E023703}">
                      <ahyp:hlinkClr xmlns:ahyp="http://schemas.microsoft.com/office/drawing/2018/hyperlinkcolor" val="tx"/>
                    </a:ext>
                  </a:extLst>
                </a:hlinkClick>
              </a:rPr>
              <a:t>https://www.twilio.com/company/brand</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4">
                  <a:extLst>
                    <a:ext uri="{A12FA001-AC4F-418D-AE19-62706E023703}">
                      <ahyp:hlinkClr xmlns:ahyp="http://schemas.microsoft.com/office/drawing/2018/hyperlinkcolor" val="tx"/>
                    </a:ext>
                  </a:extLst>
                </a:hlinkClick>
              </a:rPr>
              <a:t>http://clipart-library.com/clipart/377169.htm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5">
                  <a:extLst>
                    <a:ext uri="{A12FA001-AC4F-418D-AE19-62706E023703}">
                      <ahyp:hlinkClr xmlns:ahyp="http://schemas.microsoft.com/office/drawing/2018/hyperlinkcolor" val="tx"/>
                    </a:ext>
                  </a:extLst>
                </a:hlinkClick>
              </a:rPr>
              <a:t>https://www.docker.com/company/newsroom/media-resources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6">
                  <a:extLst>
                    <a:ext uri="{A12FA001-AC4F-418D-AE19-62706E023703}">
                      <ahyp:hlinkClr xmlns:ahyp="http://schemas.microsoft.com/office/drawing/2018/hyperlinkcolor" val="tx"/>
                    </a:ext>
                  </a:extLst>
                </a:hlinkClick>
              </a:rPr>
              <a:t>https://www.mongodb.com/brand-resources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7">
                  <a:extLst>
                    <a:ext uri="{A12FA001-AC4F-418D-AE19-62706E023703}">
                      <ahyp:hlinkClr xmlns:ahyp="http://schemas.microsoft.com/office/drawing/2018/hyperlinkcolor" val="tx"/>
                    </a:ext>
                  </a:extLst>
                </a:hlinkClick>
              </a:rPr>
              <a:t>http://clipart-library.com/clip-art/214-2149139_engineer-clipart-construction-plan-blue-safety-icon-png.htm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8">
                  <a:extLst>
                    <a:ext uri="{A12FA001-AC4F-418D-AE19-62706E023703}">
                      <ahyp:hlinkClr xmlns:ahyp="http://schemas.microsoft.com/office/drawing/2018/hyperlinkcolor" val="tx"/>
                    </a:ext>
                  </a:extLst>
                </a:hlinkClick>
              </a:rPr>
              <a:t>http://clipart-library.com/clip-art/light-bulb-clipart-transparent-12.htm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9">
                  <a:extLst>
                    <a:ext uri="{A12FA001-AC4F-418D-AE19-62706E023703}">
                      <ahyp:hlinkClr xmlns:ahyp="http://schemas.microsoft.com/office/drawing/2018/hyperlinkcolor" val="tx"/>
                    </a:ext>
                  </a:extLst>
                </a:hlinkClick>
              </a:rPr>
              <a:t>https://openclipart.org/detail/237988/file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0">
                  <a:extLst>
                    <a:ext uri="{A12FA001-AC4F-418D-AE19-62706E023703}">
                      <ahyp:hlinkClr xmlns:ahyp="http://schemas.microsoft.com/office/drawing/2018/hyperlinkcolor" val="tx"/>
                    </a:ext>
                  </a:extLst>
                </a:hlinkClick>
              </a:rPr>
              <a:t>https://openclipart.org/detail/188833/document-pictogram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1">
                  <a:extLst>
                    <a:ext uri="{A12FA001-AC4F-418D-AE19-62706E023703}">
                      <ahyp:hlinkClr xmlns:ahyp="http://schemas.microsoft.com/office/drawing/2018/hyperlinkcolor" val="tx"/>
                    </a:ext>
                  </a:extLst>
                </a:hlinkClick>
              </a:rPr>
              <a:t>https://openclipart.org/detail/320714/man-in-business-suit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2">
                  <a:extLst>
                    <a:ext uri="{A12FA001-AC4F-418D-AE19-62706E023703}">
                      <ahyp:hlinkClr xmlns:ahyp="http://schemas.microsoft.com/office/drawing/2018/hyperlinkcolor" val="tx"/>
                    </a:ext>
                  </a:extLst>
                </a:hlinkClick>
              </a:rPr>
              <a:t>https://pixabay.com/illustrations/group-discussion-human-personal-1962592/</a:t>
            </a:r>
            <a:endParaRPr lang="en-GB" sz="900" dirty="0">
              <a:latin typeface="Arial" panose="020B0604020202020204" pitchFamily="34" charset="0"/>
              <a:cs typeface="Arial" panose="020B0604020202020204" pitchFamily="34" charset="0"/>
            </a:endParaRPr>
          </a:p>
        </p:txBody>
      </p:sp>
      <p:pic>
        <p:nvPicPr>
          <p:cNvPr id="4" name="Picture 3" descr="Shape&#10;&#10;Description automatically generated with low confidence">
            <a:extLst>
              <a:ext uri="{FF2B5EF4-FFF2-40B4-BE49-F238E27FC236}">
                <a16:creationId xmlns:a16="http://schemas.microsoft.com/office/drawing/2014/main" id="{3ACF1EB1-0A7B-434F-21BA-DA1CDC05A807}"/>
              </a:ext>
            </a:extLst>
          </p:cNvPr>
          <p:cNvPicPr>
            <a:picLocks noChangeAspect="1"/>
          </p:cNvPicPr>
          <p:nvPr/>
        </p:nvPicPr>
        <p:blipFill>
          <a:blip r:embed="rId53"/>
          <a:stretch>
            <a:fillRect/>
          </a:stretch>
        </p:blipFill>
        <p:spPr>
          <a:xfrm>
            <a:off x="11812663" y="665151"/>
            <a:ext cx="379337" cy="379337"/>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B4C5992D-5110-D6B7-0A67-D63F8348DCF7}"/>
              </a:ext>
            </a:extLst>
          </p:cNvPr>
          <p:cNvPicPr>
            <a:picLocks noChangeAspect="1"/>
          </p:cNvPicPr>
          <p:nvPr/>
        </p:nvPicPr>
        <p:blipFill>
          <a:blip r:embed="rId54"/>
          <a:stretch>
            <a:fillRect/>
          </a:stretch>
        </p:blipFill>
        <p:spPr>
          <a:xfrm>
            <a:off x="11430758" y="95328"/>
            <a:ext cx="542389" cy="732958"/>
          </a:xfrm>
          <a:prstGeom prst="rect">
            <a:avLst/>
          </a:prstGeom>
        </p:spPr>
      </p:pic>
    </p:spTree>
    <p:extLst>
      <p:ext uri="{BB962C8B-B14F-4D97-AF65-F5344CB8AC3E}">
        <p14:creationId xmlns:p14="http://schemas.microsoft.com/office/powerpoint/2010/main" val="448305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7985B-C57C-2B00-FAFA-057A5486648D}"/>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REFERENCES</a:t>
            </a:r>
            <a:endParaRPr lang="bg-BG" dirty="0"/>
          </a:p>
        </p:txBody>
      </p:sp>
      <p:pic>
        <p:nvPicPr>
          <p:cNvPr id="3" name="Picture 2" descr="Shape&#10;&#10;Description automatically generated with low confidence">
            <a:extLst>
              <a:ext uri="{FF2B5EF4-FFF2-40B4-BE49-F238E27FC236}">
                <a16:creationId xmlns:a16="http://schemas.microsoft.com/office/drawing/2014/main" id="{DA01B739-8F39-CA81-76F7-6F51A19D7D61}"/>
              </a:ext>
            </a:extLst>
          </p:cNvPr>
          <p:cNvPicPr>
            <a:picLocks noChangeAspect="1"/>
          </p:cNvPicPr>
          <p:nvPr/>
        </p:nvPicPr>
        <p:blipFill>
          <a:blip r:embed="rId3"/>
          <a:stretch>
            <a:fillRect/>
          </a:stretch>
        </p:blipFill>
        <p:spPr>
          <a:xfrm>
            <a:off x="11812663" y="665151"/>
            <a:ext cx="379337" cy="379337"/>
          </a:xfrm>
          <a:prstGeom prst="rect">
            <a:avLst/>
          </a:prstGeom>
        </p:spPr>
      </p:pic>
      <p:pic>
        <p:nvPicPr>
          <p:cNvPr id="4" name="Picture 3" descr="Shape&#10;&#10;Description automatically generated with low confidence">
            <a:extLst>
              <a:ext uri="{FF2B5EF4-FFF2-40B4-BE49-F238E27FC236}">
                <a16:creationId xmlns:a16="http://schemas.microsoft.com/office/drawing/2014/main" id="{302C3705-D8B9-EA8D-4416-05D3B42D7372}"/>
              </a:ext>
            </a:extLst>
          </p:cNvPr>
          <p:cNvPicPr>
            <a:picLocks noChangeAspect="1"/>
          </p:cNvPicPr>
          <p:nvPr/>
        </p:nvPicPr>
        <p:blipFill>
          <a:blip r:embed="rId4"/>
          <a:stretch>
            <a:fillRect/>
          </a:stretch>
        </p:blipFill>
        <p:spPr>
          <a:xfrm>
            <a:off x="11430758" y="95328"/>
            <a:ext cx="542389" cy="732958"/>
          </a:xfrm>
          <a:prstGeom prst="rect">
            <a:avLst/>
          </a:prstGeom>
        </p:spPr>
      </p:pic>
      <p:sp>
        <p:nvSpPr>
          <p:cNvPr id="5" name="Textplatzhalter 8">
            <a:extLst>
              <a:ext uri="{FF2B5EF4-FFF2-40B4-BE49-F238E27FC236}">
                <a16:creationId xmlns:a16="http://schemas.microsoft.com/office/drawing/2014/main" id="{CE28BEF1-14F2-0D50-DBD8-D33930F25C4A}"/>
              </a:ext>
            </a:extLst>
          </p:cNvPr>
          <p:cNvSpPr txBox="1">
            <a:spLocks/>
          </p:cNvSpPr>
          <p:nvPr/>
        </p:nvSpPr>
        <p:spPr bwMode="gray">
          <a:xfrm>
            <a:off x="1907101" y="1044488"/>
            <a:ext cx="9714610" cy="5221799"/>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bg1"/>
              </a:buClr>
            </a:pPr>
            <a:r>
              <a:rPr lang="en-GB" sz="90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https://www.openapis.org/wp-content/uploads/sites/3/2016/10/OpenAPI_Pantone.png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https://openapi-generator.tech/img/mono-logo.svg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http://clipart-library.com/clipart/lego-clipart-57.htm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https://openclipart.org/detail/237996/package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https://openclipart.org/detail/188650/search-ideogram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https://openclipart.org/detail/190964/design</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https://en.wikipedia.org/wiki/Swagger_(software)#/media/File:Swagger-logo.png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http://clipart-library.com/clipart/agreement-cliparts_14.htm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3">
                  <a:extLst>
                    <a:ext uri="{A12FA001-AC4F-418D-AE19-62706E023703}">
                      <ahyp:hlinkClr xmlns:ahyp="http://schemas.microsoft.com/office/drawing/2018/hyperlinkcolor" val="tx"/>
                    </a:ext>
                  </a:extLst>
                </a:hlinkClick>
              </a:rPr>
              <a:t>https://openclipart.org/detail/250266/cruz</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https://openclipart.org/detail/194308/dev-minus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https://openclipart.org/detail/275842/sisyphus-overcoming-silhouette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6">
                  <a:extLst>
                    <a:ext uri="{A12FA001-AC4F-418D-AE19-62706E023703}">
                      <ahyp:hlinkClr xmlns:ahyp="http://schemas.microsoft.com/office/drawing/2018/hyperlinkcolor" val="tx"/>
                    </a:ext>
                  </a:extLst>
                </a:hlinkClick>
              </a:rPr>
              <a:t>https://openclipart.org/detail/307282/shaking-hands-silhouette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7">
                  <a:extLst>
                    <a:ext uri="{A12FA001-AC4F-418D-AE19-62706E023703}">
                      <ahyp:hlinkClr xmlns:ahyp="http://schemas.microsoft.com/office/drawing/2018/hyperlinkcolor" val="tx"/>
                    </a:ext>
                  </a:extLst>
                </a:hlinkClick>
              </a:rPr>
              <a:t>https://openclipart.org/detail/215760/simple-gear</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8">
                  <a:extLst>
                    <a:ext uri="{A12FA001-AC4F-418D-AE19-62706E023703}">
                      <ahyp:hlinkClr xmlns:ahyp="http://schemas.microsoft.com/office/drawing/2018/hyperlinkcolor" val="tx"/>
                    </a:ext>
                  </a:extLst>
                </a:hlinkClick>
              </a:rPr>
              <a:t>https://openclipart.org/detail/305632/beer-and-barley</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9">
                  <a:extLst>
                    <a:ext uri="{A12FA001-AC4F-418D-AE19-62706E023703}">
                      <ahyp:hlinkClr xmlns:ahyp="http://schemas.microsoft.com/office/drawing/2018/hyperlinkcolor" val="tx"/>
                    </a:ext>
                  </a:extLst>
                </a:hlinkClick>
              </a:rPr>
              <a:t>https://www.euronatur.org/en/what-we-do/endangered-species/wolf/wolves-in-europe/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0">
                  <a:extLst>
                    <a:ext uri="{A12FA001-AC4F-418D-AE19-62706E023703}">
                      <ahyp:hlinkClr xmlns:ahyp="http://schemas.microsoft.com/office/drawing/2018/hyperlinkcolor" val="tx"/>
                    </a:ext>
                  </a:extLst>
                </a:hlinkClick>
              </a:rPr>
              <a:t>http://www.wolfmatters.org/wolf-facts.html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1">
                  <a:extLst>
                    <a:ext uri="{A12FA001-AC4F-418D-AE19-62706E023703}">
                      <ahyp:hlinkClr xmlns:ahyp="http://schemas.microsoft.com/office/drawing/2018/hyperlinkcolor" val="tx"/>
                    </a:ext>
                  </a:extLst>
                </a:hlinkClick>
              </a:rPr>
              <a:t>https://www.nathab.com/blog/8-incredible-wolf-facts-everyone-should-know/</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2">
                  <a:extLst>
                    <a:ext uri="{A12FA001-AC4F-418D-AE19-62706E023703}">
                      <ahyp:hlinkClr xmlns:ahyp="http://schemas.microsoft.com/office/drawing/2018/hyperlinkcolor" val="tx"/>
                    </a:ext>
                  </a:extLst>
                </a:hlinkClick>
              </a:rPr>
              <a:t>https://www.treehugger.com/wolf-facts-5120321</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3">
                  <a:extLst>
                    <a:ext uri="{A12FA001-AC4F-418D-AE19-62706E023703}">
                      <ahyp:hlinkClr xmlns:ahyp="http://schemas.microsoft.com/office/drawing/2018/hyperlinkcolor" val="tx"/>
                    </a:ext>
                  </a:extLst>
                </a:hlinkClick>
              </a:rPr>
              <a:t>https://onekindplanet.org/animal/wolf-grey/</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4">
                  <a:extLst>
                    <a:ext uri="{A12FA001-AC4F-418D-AE19-62706E023703}">
                      <ahyp:hlinkClr xmlns:ahyp="http://schemas.microsoft.com/office/drawing/2018/hyperlinkcolor" val="tx"/>
                    </a:ext>
                  </a:extLst>
                </a:hlinkClick>
              </a:rPr>
              <a:t>https://www.factretriever.com/wolves-facts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5">
                  <a:extLst>
                    <a:ext uri="{A12FA001-AC4F-418D-AE19-62706E023703}">
                      <ahyp:hlinkClr xmlns:ahyp="http://schemas.microsoft.com/office/drawing/2018/hyperlinkcolor" val="tx"/>
                    </a:ext>
                  </a:extLst>
                </a:hlinkClick>
              </a:rPr>
              <a:t>https://facts.net/nature/animals/wolf-facts/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6">
                  <a:extLst>
                    <a:ext uri="{A12FA001-AC4F-418D-AE19-62706E023703}">
                      <ahyp:hlinkClr xmlns:ahyp="http://schemas.microsoft.com/office/drawing/2018/hyperlinkcolor" val="tx"/>
                    </a:ext>
                  </a:extLst>
                </a:hlinkClick>
              </a:rPr>
              <a:t>https://openclipart.org/detail/276597/brain-profile-line-art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7">
                  <a:extLst>
                    <a:ext uri="{A12FA001-AC4F-418D-AE19-62706E023703}">
                      <ahyp:hlinkClr xmlns:ahyp="http://schemas.microsoft.com/office/drawing/2018/hyperlinkcolor" val="tx"/>
                    </a:ext>
                  </a:extLst>
                </a:hlinkClick>
              </a:rPr>
              <a:t>http://clipart-library.com/clip-art/308-3080052_freetoedit-silhouette-art-night-sky-moon-disney-wolf.htm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8">
                  <a:extLst>
                    <a:ext uri="{A12FA001-AC4F-418D-AE19-62706E023703}">
                      <ahyp:hlinkClr xmlns:ahyp="http://schemas.microsoft.com/office/drawing/2018/hyperlinkcolor" val="tx"/>
                    </a:ext>
                  </a:extLst>
                </a:hlinkClick>
              </a:rPr>
              <a:t>https://www.duunddastier.de/wp-content/uploads/2018/09/Wolf_Titelthema_c_Fotolia_DUDT-3-18_Beitragsbild.jpg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9">
                  <a:extLst>
                    <a:ext uri="{A12FA001-AC4F-418D-AE19-62706E023703}">
                      <ahyp:hlinkClr xmlns:ahyp="http://schemas.microsoft.com/office/drawing/2018/hyperlinkcolor" val="tx"/>
                    </a:ext>
                  </a:extLst>
                </a:hlinkClick>
              </a:rPr>
              <a:t>https://www.animalsprints.com/p/491/gray-timber-wolf-pair-canis-lupus-bozeman-area-7992771.jpg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0">
                  <a:extLst>
                    <a:ext uri="{A12FA001-AC4F-418D-AE19-62706E023703}">
                      <ahyp:hlinkClr xmlns:ahyp="http://schemas.microsoft.com/office/drawing/2018/hyperlinkcolor" val="tx"/>
                    </a:ext>
                  </a:extLst>
                </a:hlinkClick>
              </a:rPr>
              <a:t>https://i.pinimg.com/originals/3c/1c/3d/3c1c3d238f290b47d4fdaa054c3d9616.jpg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1">
                  <a:extLst>
                    <a:ext uri="{A12FA001-AC4F-418D-AE19-62706E023703}">
                      <ahyp:hlinkClr xmlns:ahyp="http://schemas.microsoft.com/office/drawing/2018/hyperlinkcolor" val="tx"/>
                    </a:ext>
                  </a:extLst>
                </a:hlinkClick>
              </a:rPr>
              <a:t>https://i.pinimg.com/736x/6d/9f/53/6d9f5334e36f1ee02c73660a8247d185.jpg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2">
                  <a:extLst>
                    <a:ext uri="{A12FA001-AC4F-418D-AE19-62706E023703}">
                      <ahyp:hlinkClr xmlns:ahyp="http://schemas.microsoft.com/office/drawing/2018/hyperlinkcolor" val="tx"/>
                    </a:ext>
                  </a:extLst>
                </a:hlinkClick>
              </a:rPr>
              <a:t>https://howlingforjustice.files.wordpress.com/2011/09/howling-wolf-1.jpg?w=584</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3">
                  <a:extLst>
                    <a:ext uri="{A12FA001-AC4F-418D-AE19-62706E023703}">
                      <ahyp:hlinkClr xmlns:ahyp="http://schemas.microsoft.com/office/drawing/2018/hyperlinkcolor" val="tx"/>
                    </a:ext>
                  </a:extLst>
                </a:hlinkClick>
              </a:rPr>
              <a:t>https://www.treehugger.com/thmb/ACY907vXT6tiv9IR3GxkfFyU-VQ=/2113x0/filters:no_upscale():max_bytes(150000):strip_icc():format(webp)/GettyImages-1049557440-213fbe0089654a8684b2e081a5991963.jpg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4">
                  <a:extLst>
                    <a:ext uri="{A12FA001-AC4F-418D-AE19-62706E023703}">
                      <ahyp:hlinkClr xmlns:ahyp="http://schemas.microsoft.com/office/drawing/2018/hyperlinkcolor" val="tx"/>
                    </a:ext>
                  </a:extLst>
                </a:hlinkClick>
              </a:rPr>
              <a:t>https://openclipart.org/detail/124147/wolf-3</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5">
                  <a:extLst>
                    <a:ext uri="{A12FA001-AC4F-418D-AE19-62706E023703}">
                      <ahyp:hlinkClr xmlns:ahyp="http://schemas.microsoft.com/office/drawing/2018/hyperlinkcolor" val="tx"/>
                    </a:ext>
                  </a:extLst>
                </a:hlinkClick>
              </a:rPr>
              <a:t>https://openclipart.org/detail/26795/siamese-cat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6">
                  <a:extLst>
                    <a:ext uri="{A12FA001-AC4F-418D-AE19-62706E023703}">
                      <ahyp:hlinkClr xmlns:ahyp="http://schemas.microsoft.com/office/drawing/2018/hyperlinkcolor" val="tx"/>
                    </a:ext>
                  </a:extLst>
                </a:hlinkClick>
              </a:rPr>
              <a:t>https://openclipart.org/detail/313039/german-shepherd-sketch</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7">
                  <a:extLst>
                    <a:ext uri="{A12FA001-AC4F-418D-AE19-62706E023703}">
                      <ahyp:hlinkClr xmlns:ahyp="http://schemas.microsoft.com/office/drawing/2018/hyperlinkcolor" val="tx"/>
                    </a:ext>
                  </a:extLst>
                </a:hlinkClick>
              </a:rPr>
              <a:t>https://www.oreilly.com/library/view/head-first-java/0596009208/</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8">
                  <a:extLst>
                    <a:ext uri="{A12FA001-AC4F-418D-AE19-62706E023703}">
                      <ahyp:hlinkClr xmlns:ahyp="http://schemas.microsoft.com/office/drawing/2018/hyperlinkcolor" val="tx"/>
                    </a:ext>
                  </a:extLst>
                </a:hlinkClick>
              </a:rPr>
              <a:t>https://www.oreilly.com/library/view/head-first-design/0596007124/</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9">
                  <a:extLst>
                    <a:ext uri="{A12FA001-AC4F-418D-AE19-62706E023703}">
                      <ahyp:hlinkClr xmlns:ahyp="http://schemas.microsoft.com/office/drawing/2018/hyperlinkcolor" val="tx"/>
                    </a:ext>
                  </a:extLst>
                </a:hlinkClick>
              </a:rPr>
              <a:t>https://en.wikipedia.org/wiki/API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0">
                  <a:extLst>
                    <a:ext uri="{A12FA001-AC4F-418D-AE19-62706E023703}">
                      <ahyp:hlinkClr xmlns:ahyp="http://schemas.microsoft.com/office/drawing/2018/hyperlinkcolor" val="tx"/>
                    </a:ext>
                  </a:extLst>
                </a:hlinkClick>
              </a:rPr>
              <a:t>https://www.mulesoft.com/resources/api/what-is-an-api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1">
                  <a:extLst>
                    <a:ext uri="{A12FA001-AC4F-418D-AE19-62706E023703}">
                      <ahyp:hlinkClr xmlns:ahyp="http://schemas.microsoft.com/office/drawing/2018/hyperlinkcolor" val="tx"/>
                    </a:ext>
                  </a:extLst>
                </a:hlinkClick>
              </a:rPr>
              <a:t>https://blog.axway.com/amplify-products/api-management/what-is-an-api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2">
                  <a:extLst>
                    <a:ext uri="{A12FA001-AC4F-418D-AE19-62706E023703}">
                      <ahyp:hlinkClr xmlns:ahyp="http://schemas.microsoft.com/office/drawing/2018/hyperlinkcolor" val="tx"/>
                    </a:ext>
                  </a:extLst>
                </a:hlinkClick>
              </a:rPr>
              <a:t>https://openclipart.org/detail/13273/server</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3">
                  <a:extLst>
                    <a:ext uri="{A12FA001-AC4F-418D-AE19-62706E023703}">
                      <ahyp:hlinkClr xmlns:ahyp="http://schemas.microsoft.com/office/drawing/2018/hyperlinkcolor" val="tx"/>
                    </a:ext>
                  </a:extLst>
                </a:hlinkClick>
              </a:rPr>
              <a:t>https://openclipart.org/detail/318251/multiple-screens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4">
                  <a:extLst>
                    <a:ext uri="{A12FA001-AC4F-418D-AE19-62706E023703}">
                      <ahyp:hlinkClr xmlns:ahyp="http://schemas.microsoft.com/office/drawing/2018/hyperlinkcolor" val="tx"/>
                    </a:ext>
                  </a:extLst>
                </a:hlinkClick>
              </a:rPr>
              <a:t>https://media-exp1.licdn.com/dms/image/C4D22AQG_QxsuoBiHuQ/feedshare-shrink_800/0/1636456936477?e=1639612800&amp;v=beta&amp;t=EKHU4qisLTVnkM94SnZBp8SJLXAcjmAG04SInP_2VqY</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5">
                  <a:extLst>
                    <a:ext uri="{A12FA001-AC4F-418D-AE19-62706E023703}">
                      <ahyp:hlinkClr xmlns:ahyp="http://schemas.microsoft.com/office/drawing/2018/hyperlinkcolor" val="tx"/>
                    </a:ext>
                  </a:extLst>
                </a:hlinkClick>
              </a:rPr>
              <a:t>https://twitter.com/tompahoward/status/1458618578500874242/photo/1</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6">
                  <a:extLst>
                    <a:ext uri="{A12FA001-AC4F-418D-AE19-62706E023703}">
                      <ahyp:hlinkClr xmlns:ahyp="http://schemas.microsoft.com/office/drawing/2018/hyperlinkcolor" val="tx"/>
                    </a:ext>
                  </a:extLst>
                </a:hlinkClick>
              </a:rPr>
              <a:t>https://stackoverflow.com/questions/63834848/how-to-document-graphql-with-swagger-openapi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7">
                  <a:extLst>
                    <a:ext uri="{A12FA001-AC4F-418D-AE19-62706E023703}">
                      <ahyp:hlinkClr xmlns:ahyp="http://schemas.microsoft.com/office/drawing/2018/hyperlinkcolor" val="tx"/>
                    </a:ext>
                  </a:extLst>
                </a:hlinkClick>
              </a:rPr>
              <a:t>https://github.com/graphql/graphql-playground</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8">
                  <a:extLst>
                    <a:ext uri="{A12FA001-AC4F-418D-AE19-62706E023703}">
                      <ahyp:hlinkClr xmlns:ahyp="http://schemas.microsoft.com/office/drawing/2018/hyperlinkcolor" val="tx"/>
                    </a:ext>
                  </a:extLst>
                </a:hlinkClick>
              </a:rPr>
              <a:t>https://github.com/IBM/openapi-to-graphql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9">
                  <a:extLst>
                    <a:ext uri="{A12FA001-AC4F-418D-AE19-62706E023703}">
                      <ahyp:hlinkClr xmlns:ahyp="http://schemas.microsoft.com/office/drawing/2018/hyperlinkcolor" val="tx"/>
                    </a:ext>
                  </a:extLst>
                </a:hlinkClick>
              </a:rPr>
              <a:t>https://github.com/yarax/swagger-to-graphql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0">
                  <a:extLst>
                    <a:ext uri="{A12FA001-AC4F-418D-AE19-62706E023703}">
                      <ahyp:hlinkClr xmlns:ahyp="http://schemas.microsoft.com/office/drawing/2018/hyperlinkcolor" val="tx"/>
                    </a:ext>
                  </a:extLst>
                </a:hlinkClick>
              </a:rPr>
              <a:t>https://loopback.io/openapi-to-graphql.html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1">
                  <a:extLst>
                    <a:ext uri="{A12FA001-AC4F-418D-AE19-62706E023703}">
                      <ahyp:hlinkClr xmlns:ahyp="http://schemas.microsoft.com/office/drawing/2018/hyperlinkcolor" val="tx"/>
                    </a:ext>
                  </a:extLst>
                </a:hlinkClick>
              </a:rPr>
              <a:t>https://en.wikipedia.org/wiki/GraphQL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2">
                  <a:extLst>
                    <a:ext uri="{A12FA001-AC4F-418D-AE19-62706E023703}">
                      <ahyp:hlinkClr xmlns:ahyp="http://schemas.microsoft.com/office/drawing/2018/hyperlinkcolor" val="tx"/>
                    </a:ext>
                  </a:extLst>
                </a:hlinkClick>
              </a:rPr>
              <a:t>https://www.akana.com/blog/api-first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3">
                  <a:extLst>
                    <a:ext uri="{A12FA001-AC4F-418D-AE19-62706E023703}">
                      <ahyp:hlinkClr xmlns:ahyp="http://schemas.microsoft.com/office/drawing/2018/hyperlinkcolor" val="tx"/>
                    </a:ext>
                  </a:extLst>
                </a:hlinkClick>
              </a:rPr>
              <a:t>https://auth0.com/blog/the-business-value-of-api-first-design/</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4">
                  <a:extLst>
                    <a:ext uri="{A12FA001-AC4F-418D-AE19-62706E023703}">
                      <ahyp:hlinkClr xmlns:ahyp="http://schemas.microsoft.com/office/drawing/2018/hyperlinkcolor" val="tx"/>
                    </a:ext>
                  </a:extLst>
                </a:hlinkClick>
              </a:rPr>
              <a:t>https://stoplight.io/case-studies/wefox/</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5">
                  <a:extLst>
                    <a:ext uri="{A12FA001-AC4F-418D-AE19-62706E023703}">
                      <ahyp:hlinkClr xmlns:ahyp="http://schemas.microsoft.com/office/drawing/2018/hyperlinkcolor" val="tx"/>
                    </a:ext>
                  </a:extLst>
                </a:hlinkClick>
              </a:rPr>
              <a:t>https://me-qr.com/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6">
                  <a:extLst>
                    <a:ext uri="{A12FA001-AC4F-418D-AE19-62706E023703}">
                      <ahyp:hlinkClr xmlns:ahyp="http://schemas.microsoft.com/office/drawing/2018/hyperlinkcolor" val="tx"/>
                    </a:ext>
                  </a:extLst>
                </a:hlinkClick>
              </a:rPr>
              <a:t>https://www.youtube.com/watch?v=nSKp2StlS6s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7">
                  <a:extLst>
                    <a:ext uri="{A12FA001-AC4F-418D-AE19-62706E023703}">
                      <ahyp:hlinkClr xmlns:ahyp="http://schemas.microsoft.com/office/drawing/2018/hyperlinkcolor" val="tx"/>
                    </a:ext>
                  </a:extLst>
                </a:hlinkClick>
              </a:rPr>
              <a:t>https://www.youtube.com/channel/UCjJjavV8vOmu49a3vxPaWtQ</a:t>
            </a:r>
            <a:endParaRPr lang="en-GB" sz="900" dirty="0">
              <a:solidFill>
                <a:srgbClr val="B8FA56"/>
              </a:solidFill>
              <a:latin typeface="Arial" panose="020B0604020202020204" pitchFamily="34" charset="0"/>
              <a:cs typeface="Arial" panose="020B0604020202020204" pitchFamily="34" charset="0"/>
              <a:hlinkClick r:id="rId58">
                <a:extLst>
                  <a:ext uri="{A12FA001-AC4F-418D-AE19-62706E023703}">
                    <ahyp:hlinkClr xmlns:ahyp="http://schemas.microsoft.com/office/drawing/2018/hyperlinkcolor" val="tx"/>
                  </a:ext>
                </a:extLst>
              </a:hlinkClick>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8">
                  <a:extLst>
                    <a:ext uri="{A12FA001-AC4F-418D-AE19-62706E023703}">
                      <ahyp:hlinkClr xmlns:ahyp="http://schemas.microsoft.com/office/drawing/2018/hyperlinkcolor" val="tx"/>
                    </a:ext>
                  </a:extLst>
                </a:hlinkClick>
              </a:rPr>
              <a:t>https://dylanbeattie.net/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9">
                  <a:extLst>
                    <a:ext uri="{A12FA001-AC4F-418D-AE19-62706E023703}">
                      <ahyp:hlinkClr xmlns:ahyp="http://schemas.microsoft.com/office/drawing/2018/hyperlinkcolor" val="tx"/>
                    </a:ext>
                  </a:extLst>
                </a:hlinkClick>
              </a:rPr>
              <a:t>https://twitter.com/dylanbeattie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60">
                  <a:extLst>
                    <a:ext uri="{A12FA001-AC4F-418D-AE19-62706E023703}">
                      <ahyp:hlinkClr xmlns:ahyp="http://schemas.microsoft.com/office/drawing/2018/hyperlinkcolor" val="tx"/>
                    </a:ext>
                  </a:extLst>
                </a:hlinkClick>
              </a:rPr>
              <a:t>https://www.youtube.com/watch?v=KrZHPOeOxQQ</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61">
                  <a:extLst>
                    <a:ext uri="{A12FA001-AC4F-418D-AE19-62706E023703}">
                      <ahyp:hlinkClr xmlns:ahyp="http://schemas.microsoft.com/office/drawing/2018/hyperlinkcolor" val="tx"/>
                    </a:ext>
                  </a:extLst>
                </a:hlinkClick>
              </a:rPr>
              <a:t>https://en.wikipedia.org/wiki/You_Give_Love_a_Bad_Name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62">
                  <a:extLst>
                    <a:ext uri="{A12FA001-AC4F-418D-AE19-62706E023703}">
                      <ahyp:hlinkClr xmlns:ahyp="http://schemas.microsoft.com/office/drawing/2018/hyperlinkcolor" val="tx"/>
                    </a:ext>
                  </a:extLst>
                </a:hlinkClick>
              </a:rPr>
              <a:t>https://en.wikipedia.org/wiki/Bon_Jovi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63">
                  <a:extLst>
                    <a:ext uri="{A12FA001-AC4F-418D-AE19-62706E023703}">
                      <ahyp:hlinkClr xmlns:ahyp="http://schemas.microsoft.com/office/drawing/2018/hyperlinkcolor" val="tx"/>
                    </a:ext>
                  </a:extLst>
                </a:hlinkClick>
              </a:rPr>
              <a:t>https://jprime.io/</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64">
                  <a:extLst>
                    <a:ext uri="{A12FA001-AC4F-418D-AE19-62706E023703}">
                      <ahyp:hlinkClr xmlns:ahyp="http://schemas.microsoft.com/office/drawing/2018/hyperlinkcolor" val="tx"/>
                    </a:ext>
                  </a:extLst>
                </a:hlinkClick>
              </a:rPr>
              <a:t>https://i.imgflip.com/1arqp8.jpg?a467328</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65">
                  <a:extLst>
                    <a:ext uri="{A12FA001-AC4F-418D-AE19-62706E023703}">
                      <ahyp:hlinkClr xmlns:ahyp="http://schemas.microsoft.com/office/drawing/2018/hyperlinkcolor" val="tx"/>
                    </a:ext>
                  </a:extLst>
                </a:hlinkClick>
              </a:rPr>
              <a:t>https://principles.schwarz/press-releases/one-direction/questions/api_first/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66">
                  <a:extLst>
                    <a:ext uri="{A12FA001-AC4F-418D-AE19-62706E023703}">
                      <ahyp:hlinkClr xmlns:ahyp="http://schemas.microsoft.com/office/drawing/2018/hyperlinkcolor" val="tx"/>
                    </a:ext>
                  </a:extLst>
                </a:hlinkClick>
              </a:rPr>
              <a:t>https://i.kym-cdn.com/photos/images/newsfeed/000/517/235/23e.jpg</a:t>
            </a:r>
            <a:endParaRPr lang="en-GB" sz="900" dirty="0">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0247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CE087-88D4-7EA0-E707-713191D58DEC}"/>
              </a:ext>
            </a:extLst>
          </p:cNvPr>
          <p:cNvSpPr>
            <a:spLocks noGrp="1"/>
          </p:cNvSpPr>
          <p:nvPr>
            <p:ph type="ctrTitle"/>
          </p:nvPr>
        </p:nvSpPr>
        <p:spPr>
          <a:xfrm>
            <a:off x="1524000" y="1041400"/>
            <a:ext cx="9144000" cy="2387600"/>
          </a:xfrm>
        </p:spPr>
        <p:txBody>
          <a:bodyPr>
            <a:normAutofit/>
          </a:bodyPr>
          <a:lstStyle/>
          <a:p>
            <a:pPr algn="ctr"/>
            <a:r>
              <a:rPr lang="en-GB" dirty="0"/>
              <a:t>QUESTIONS</a:t>
            </a:r>
            <a:endParaRPr lang="bg-BG" dirty="0"/>
          </a:p>
        </p:txBody>
      </p:sp>
    </p:spTree>
    <p:extLst>
      <p:ext uri="{BB962C8B-B14F-4D97-AF65-F5344CB8AC3E}">
        <p14:creationId xmlns:p14="http://schemas.microsoft.com/office/powerpoint/2010/main" val="2211314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C74CB5F8-62D1-B672-740D-461C20379AF0}"/>
              </a:ext>
            </a:extLst>
          </p:cNvPr>
          <p:cNvSpPr txBox="1">
            <a:spLocks/>
          </p:cNvSpPr>
          <p:nvPr/>
        </p:nvSpPr>
        <p:spPr bwMode="gray">
          <a:xfrm>
            <a:off x="203723" y="280146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600" b="1" i="1" dirty="0">
                <a:latin typeface="Arial" panose="020B0604020202020204" pitchFamily="34" charset="0"/>
                <a:cs typeface="Arial" panose="020B0604020202020204" pitchFamily="34" charset="0"/>
              </a:rPr>
              <a:t>Can you use </a:t>
            </a:r>
            <a:r>
              <a:rPr lang="en-GB" sz="1600" b="1" i="1" dirty="0" err="1">
                <a:latin typeface="Arial" panose="020B0604020202020204" pitchFamily="34" charset="0"/>
                <a:cs typeface="Arial" panose="020B0604020202020204" pitchFamily="34" charset="0"/>
              </a:rPr>
              <a:t>OpenAPI</a:t>
            </a:r>
            <a:r>
              <a:rPr lang="en-GB" sz="1600" b="1" i="1" dirty="0">
                <a:latin typeface="Arial" panose="020B0604020202020204" pitchFamily="34" charset="0"/>
                <a:cs typeface="Arial" panose="020B0604020202020204" pitchFamily="34" charset="0"/>
              </a:rPr>
              <a:t> for </a:t>
            </a:r>
            <a:r>
              <a:rPr lang="en-GB" sz="1600" b="1" i="1" dirty="0" err="1">
                <a:latin typeface="Arial" panose="020B0604020202020204" pitchFamily="34" charset="0"/>
                <a:cs typeface="Arial" panose="020B0604020202020204" pitchFamily="34" charset="0"/>
              </a:rPr>
              <a:t>GraphQL</a:t>
            </a:r>
            <a:r>
              <a:rPr lang="en-GB" sz="1600" b="1" i="1" dirty="0">
                <a:latin typeface="Arial" panose="020B0604020202020204" pitchFamily="34" charset="0"/>
                <a:cs typeface="Arial" panose="020B0604020202020204" pitchFamily="34" charset="0"/>
              </a:rPr>
              <a:t>?</a:t>
            </a:r>
          </a:p>
          <a:p>
            <a:pPr>
              <a:buFont typeface="Wingdings" pitchFamily="2" charset="2"/>
              <a:buChar char="§"/>
            </a:pPr>
            <a:endParaRPr lang="en-GB" sz="1600" b="1" i="1" dirty="0">
              <a:latin typeface="Arial" panose="020B0604020202020204" pitchFamily="34" charset="0"/>
              <a:cs typeface="Arial" panose="020B0604020202020204" pitchFamily="34" charset="0"/>
            </a:endParaRPr>
          </a:p>
        </p:txBody>
      </p:sp>
      <p:pic>
        <p:nvPicPr>
          <p:cNvPr id="3" name="Picture 2" descr="Shape&#10;&#10;Description automatically generated with low confidence">
            <a:extLst>
              <a:ext uri="{FF2B5EF4-FFF2-40B4-BE49-F238E27FC236}">
                <a16:creationId xmlns:a16="http://schemas.microsoft.com/office/drawing/2014/main" id="{70D27711-C8C0-327C-E0F8-25633B375AF6}"/>
              </a:ext>
            </a:extLst>
          </p:cNvPr>
          <p:cNvPicPr>
            <a:picLocks noChangeAspect="1"/>
          </p:cNvPicPr>
          <p:nvPr/>
        </p:nvPicPr>
        <p:blipFill>
          <a:blip r:embed="rId3"/>
          <a:stretch>
            <a:fillRect/>
          </a:stretch>
        </p:blipFill>
        <p:spPr>
          <a:xfrm>
            <a:off x="11510833" y="91217"/>
            <a:ext cx="681167" cy="681167"/>
          </a:xfrm>
          <a:prstGeom prst="rect">
            <a:avLst/>
          </a:prstGeom>
        </p:spPr>
      </p:pic>
      <p:pic>
        <p:nvPicPr>
          <p:cNvPr id="4" name="Picture 3" descr="Shape, rectangle&#10;&#10;Description automatically generated">
            <a:extLst>
              <a:ext uri="{FF2B5EF4-FFF2-40B4-BE49-F238E27FC236}">
                <a16:creationId xmlns:a16="http://schemas.microsoft.com/office/drawing/2014/main" id="{CC2BFCDB-8C12-CA75-4DB1-9005C5833F3F}"/>
              </a:ext>
            </a:extLst>
          </p:cNvPr>
          <p:cNvPicPr>
            <a:picLocks noChangeAspect="1"/>
          </p:cNvPicPr>
          <p:nvPr/>
        </p:nvPicPr>
        <p:blipFill>
          <a:blip r:embed="rId4"/>
          <a:stretch>
            <a:fillRect/>
          </a:stretch>
        </p:blipFill>
        <p:spPr>
          <a:xfrm>
            <a:off x="4325825" y="422546"/>
            <a:ext cx="3246284" cy="6186071"/>
          </a:xfrm>
          <a:prstGeom prst="rect">
            <a:avLst/>
          </a:prstGeom>
        </p:spPr>
      </p:pic>
      <p:pic>
        <p:nvPicPr>
          <p:cNvPr id="5" name="Picture 4">
            <a:extLst>
              <a:ext uri="{FF2B5EF4-FFF2-40B4-BE49-F238E27FC236}">
                <a16:creationId xmlns:a16="http://schemas.microsoft.com/office/drawing/2014/main" id="{BF9EB883-9219-A7DE-2EAA-AD169973F9C1}"/>
              </a:ext>
            </a:extLst>
          </p:cNvPr>
          <p:cNvPicPr>
            <a:picLocks noChangeAspect="1"/>
          </p:cNvPicPr>
          <p:nvPr/>
        </p:nvPicPr>
        <p:blipFill>
          <a:blip r:embed="rId5"/>
          <a:stretch>
            <a:fillRect/>
          </a:stretch>
        </p:blipFill>
        <p:spPr>
          <a:xfrm>
            <a:off x="7962039" y="1059682"/>
            <a:ext cx="968542" cy="959969"/>
          </a:xfrm>
          <a:prstGeom prst="rect">
            <a:avLst/>
          </a:prstGeom>
        </p:spPr>
      </p:pic>
      <p:pic>
        <p:nvPicPr>
          <p:cNvPr id="6" name="Graphic 5">
            <a:extLst>
              <a:ext uri="{FF2B5EF4-FFF2-40B4-BE49-F238E27FC236}">
                <a16:creationId xmlns:a16="http://schemas.microsoft.com/office/drawing/2014/main" id="{46965082-DF21-C42A-D862-91B855284F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30428" y="1044488"/>
            <a:ext cx="1164122" cy="1164122"/>
          </a:xfrm>
          <a:prstGeom prst="rect">
            <a:avLst/>
          </a:prstGeom>
        </p:spPr>
      </p:pic>
      <p:sp>
        <p:nvSpPr>
          <p:cNvPr id="7" name="Right Arrow 6">
            <a:extLst>
              <a:ext uri="{FF2B5EF4-FFF2-40B4-BE49-F238E27FC236}">
                <a16:creationId xmlns:a16="http://schemas.microsoft.com/office/drawing/2014/main" id="{0CEA2ADF-E061-4FD5-BC31-007D1C53545E}"/>
              </a:ext>
            </a:extLst>
          </p:cNvPr>
          <p:cNvSpPr/>
          <p:nvPr/>
        </p:nvSpPr>
        <p:spPr>
          <a:xfrm>
            <a:off x="9090349" y="1391349"/>
            <a:ext cx="762706" cy="323498"/>
          </a:xfrm>
          <a:prstGeom prst="rightArrow">
            <a:avLst>
              <a:gd name="adj1" fmla="val 50000"/>
              <a:gd name="adj2" fmla="val 102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sp>
        <p:nvSpPr>
          <p:cNvPr id="8" name="Textplatzhalter 8">
            <a:extLst>
              <a:ext uri="{FF2B5EF4-FFF2-40B4-BE49-F238E27FC236}">
                <a16:creationId xmlns:a16="http://schemas.microsoft.com/office/drawing/2014/main" id="{8C45C9A6-907C-81CB-E7C9-FD2E4CCE8D6C}"/>
              </a:ext>
            </a:extLst>
          </p:cNvPr>
          <p:cNvSpPr txBox="1">
            <a:spLocks/>
          </p:cNvSpPr>
          <p:nvPr/>
        </p:nvSpPr>
        <p:spPr bwMode="gray">
          <a:xfrm>
            <a:off x="7731877" y="2801464"/>
            <a:ext cx="4242356" cy="2806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latin typeface="Arial" panose="020B0604020202020204" pitchFamily="34" charset="0"/>
                <a:cs typeface="Arial" panose="020B0604020202020204" pitchFamily="34" charset="0"/>
              </a:rPr>
              <a:t>Tools for translation:</a:t>
            </a:r>
          </a:p>
          <a:p>
            <a:pPr marL="0" indent="0">
              <a:buNone/>
            </a:pPr>
            <a:endParaRPr lang="en-GB" sz="1600" b="1" i="1" dirty="0">
              <a:latin typeface="Arial" panose="020B0604020202020204" pitchFamily="34" charset="0"/>
              <a:cs typeface="Arial" panose="020B0604020202020204" pitchFamily="34" charset="0"/>
            </a:endParaRPr>
          </a:p>
          <a:p>
            <a:pPr>
              <a:buFont typeface="Wingdings" pitchFamily="2" charset="2"/>
              <a:buChar char="§"/>
            </a:pPr>
            <a:r>
              <a:rPr lang="en-GB" sz="160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https://github.com/graphql/graphql-playground</a:t>
            </a:r>
            <a:endParaRPr lang="en-GB" sz="1600" dirty="0">
              <a:latin typeface="Arial" panose="020B0604020202020204" pitchFamily="34" charset="0"/>
              <a:cs typeface="Arial" panose="020B0604020202020204" pitchFamily="34" charset="0"/>
            </a:endParaRPr>
          </a:p>
          <a:p>
            <a:pPr>
              <a:buFont typeface="Wingdings" pitchFamily="2" charset="2"/>
              <a:buChar char="§"/>
            </a:pPr>
            <a:r>
              <a:rPr lang="en-GB" sz="160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https://github.com/IBM/openapi-to-graphql</a:t>
            </a:r>
            <a:endParaRPr lang="en-GB" sz="1600" dirty="0">
              <a:latin typeface="Arial" panose="020B0604020202020204" pitchFamily="34" charset="0"/>
              <a:cs typeface="Arial" panose="020B0604020202020204" pitchFamily="34" charset="0"/>
            </a:endParaRPr>
          </a:p>
          <a:p>
            <a:pPr>
              <a:buFont typeface="Wingdings" pitchFamily="2" charset="2"/>
              <a:buChar char="§"/>
            </a:pPr>
            <a:r>
              <a:rPr lang="en-GB" sz="1600" dirty="0">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https://github.com/yarax/swagger-to-graphql</a:t>
            </a:r>
            <a:endParaRPr lang="en-GB" sz="1600" dirty="0">
              <a:latin typeface="Arial" panose="020B0604020202020204" pitchFamily="34" charset="0"/>
              <a:cs typeface="Arial" panose="020B0604020202020204" pitchFamily="34" charset="0"/>
            </a:endParaRPr>
          </a:p>
          <a:p>
            <a:pPr>
              <a:buFont typeface="Wingdings" pitchFamily="2" charset="2"/>
              <a:buChar char="§"/>
            </a:pPr>
            <a:r>
              <a:rPr lang="en-GB" sz="1600" dirty="0">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https://loopback.io/openapi-to-graphql.html</a:t>
            </a:r>
            <a:endParaRPr lang="en-GB" sz="1600" dirty="0">
              <a:latin typeface="Arial" panose="020B0604020202020204" pitchFamily="34" charset="0"/>
              <a:cs typeface="Arial" panose="020B0604020202020204" pitchFamily="34" charset="0"/>
            </a:endParaRPr>
          </a:p>
          <a:p>
            <a:pPr>
              <a:buFont typeface="Wingdings" pitchFamily="2" charset="2"/>
              <a:buChar char="§"/>
            </a:pPr>
            <a:endParaRPr lang="en-GB" sz="1600" dirty="0">
              <a:latin typeface="Arial" panose="020B0604020202020204" pitchFamily="34" charset="0"/>
              <a:cs typeface="Arial" panose="020B0604020202020204" pitchFamily="34" charset="0"/>
            </a:endParaRPr>
          </a:p>
        </p:txBody>
      </p:sp>
      <p:sp>
        <p:nvSpPr>
          <p:cNvPr id="9" name="Textplatzhalter 8">
            <a:extLst>
              <a:ext uri="{FF2B5EF4-FFF2-40B4-BE49-F238E27FC236}">
                <a16:creationId xmlns:a16="http://schemas.microsoft.com/office/drawing/2014/main" id="{9C5F561D-DAE3-BF90-8EE9-D83C136A4F17}"/>
              </a:ext>
            </a:extLst>
          </p:cNvPr>
          <p:cNvSpPr txBox="1">
            <a:spLocks/>
          </p:cNvSpPr>
          <p:nvPr/>
        </p:nvSpPr>
        <p:spPr bwMode="gray">
          <a:xfrm>
            <a:off x="468396" y="3252927"/>
            <a:ext cx="638901" cy="462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latin typeface="Arial" panose="020B0604020202020204" pitchFamily="34" charset="0"/>
                <a:cs typeface="Arial" panose="020B0604020202020204" pitchFamily="34" charset="0"/>
              </a:rPr>
              <a:t>No.</a:t>
            </a:r>
            <a:endParaRPr lang="en-GB" sz="1600" dirty="0">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DE3E9AFE-A622-4CD7-76B9-2DDE0245820D}"/>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ICEBREAKER QUESTION</a:t>
            </a:r>
            <a:endParaRPr lang="bg-BG" dirty="0"/>
          </a:p>
        </p:txBody>
      </p:sp>
    </p:spTree>
    <p:extLst>
      <p:ext uri="{BB962C8B-B14F-4D97-AF65-F5344CB8AC3E}">
        <p14:creationId xmlns:p14="http://schemas.microsoft.com/office/powerpoint/2010/main" val="427525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300" fill="hold"/>
                                        <p:tgtEl>
                                          <p:spTgt spid="9"/>
                                        </p:tgtEl>
                                        <p:attrNameLst>
                                          <p:attrName>ppt_x</p:attrName>
                                        </p:attrNameLst>
                                      </p:cBhvr>
                                      <p:tavLst>
                                        <p:tav tm="0">
                                          <p:val>
                                            <p:strVal val="0-#ppt_w/2"/>
                                          </p:val>
                                        </p:tav>
                                        <p:tav tm="100000">
                                          <p:val>
                                            <p:strVal val="#ppt_x"/>
                                          </p:val>
                                        </p:tav>
                                      </p:tavLst>
                                    </p:anim>
                                    <p:anim calcmode="lin" valueType="num">
                                      <p:cBhvr additive="base">
                                        <p:cTn id="14" dur="3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300" fill="hold"/>
                                        <p:tgtEl>
                                          <p:spTgt spid="4"/>
                                        </p:tgtEl>
                                        <p:attrNameLst>
                                          <p:attrName>ppt_x</p:attrName>
                                        </p:attrNameLst>
                                      </p:cBhvr>
                                      <p:tavLst>
                                        <p:tav tm="0">
                                          <p:val>
                                            <p:strVal val="0-#ppt_w/2"/>
                                          </p:val>
                                        </p:tav>
                                        <p:tav tm="100000">
                                          <p:val>
                                            <p:strVal val="#ppt_x"/>
                                          </p:val>
                                        </p:tav>
                                      </p:tavLst>
                                    </p:anim>
                                    <p:anim calcmode="lin" valueType="num">
                                      <p:cBhvr additive="base">
                                        <p:cTn id="20" dur="3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300" fill="hold"/>
                                        <p:tgtEl>
                                          <p:spTgt spid="5"/>
                                        </p:tgtEl>
                                        <p:attrNameLst>
                                          <p:attrName>ppt_x</p:attrName>
                                        </p:attrNameLst>
                                      </p:cBhvr>
                                      <p:tavLst>
                                        <p:tav tm="0">
                                          <p:val>
                                            <p:strVal val="0-#ppt_w/2"/>
                                          </p:val>
                                        </p:tav>
                                        <p:tav tm="100000">
                                          <p:val>
                                            <p:strVal val="#ppt_x"/>
                                          </p:val>
                                        </p:tav>
                                      </p:tavLst>
                                    </p:anim>
                                    <p:anim calcmode="lin" valueType="num">
                                      <p:cBhvr additive="base">
                                        <p:cTn id="26" dur="3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300" fill="hold"/>
                                        <p:tgtEl>
                                          <p:spTgt spid="7"/>
                                        </p:tgtEl>
                                        <p:attrNameLst>
                                          <p:attrName>ppt_x</p:attrName>
                                        </p:attrNameLst>
                                      </p:cBhvr>
                                      <p:tavLst>
                                        <p:tav tm="0">
                                          <p:val>
                                            <p:strVal val="0-#ppt_w/2"/>
                                          </p:val>
                                        </p:tav>
                                        <p:tav tm="100000">
                                          <p:val>
                                            <p:strVal val="#ppt_x"/>
                                          </p:val>
                                        </p:tav>
                                      </p:tavLst>
                                    </p:anim>
                                    <p:anim calcmode="lin" valueType="num">
                                      <p:cBhvr additive="base">
                                        <p:cTn id="32" dur="3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300" fill="hold"/>
                                        <p:tgtEl>
                                          <p:spTgt spid="6"/>
                                        </p:tgtEl>
                                        <p:attrNameLst>
                                          <p:attrName>ppt_x</p:attrName>
                                        </p:attrNameLst>
                                      </p:cBhvr>
                                      <p:tavLst>
                                        <p:tav tm="0">
                                          <p:val>
                                            <p:strVal val="0-#ppt_w/2"/>
                                          </p:val>
                                        </p:tav>
                                        <p:tav tm="100000">
                                          <p:val>
                                            <p:strVal val="#ppt_x"/>
                                          </p:val>
                                        </p:tav>
                                      </p:tavLst>
                                    </p:anim>
                                    <p:anim calcmode="lin" valueType="num">
                                      <p:cBhvr additive="base">
                                        <p:cTn id="38" dur="3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300" fill="hold"/>
                                        <p:tgtEl>
                                          <p:spTgt spid="8"/>
                                        </p:tgtEl>
                                        <p:attrNameLst>
                                          <p:attrName>ppt_x</p:attrName>
                                        </p:attrNameLst>
                                      </p:cBhvr>
                                      <p:tavLst>
                                        <p:tav tm="0">
                                          <p:val>
                                            <p:strVal val="0-#ppt_w/2"/>
                                          </p:val>
                                        </p:tav>
                                        <p:tav tm="100000">
                                          <p:val>
                                            <p:strVal val="#ppt_x"/>
                                          </p:val>
                                        </p:tav>
                                      </p:tavLst>
                                    </p:anim>
                                    <p:anim calcmode="lin" valueType="num">
                                      <p:cBhvr additive="base">
                                        <p:cTn id="44" dur="3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9F742-B8A8-C696-81BF-315B1D682454}"/>
              </a:ext>
            </a:extLst>
          </p:cNvPr>
          <p:cNvSpPr>
            <a:spLocks noGrp="1"/>
          </p:cNvSpPr>
          <p:nvPr>
            <p:ph type="ctrTitle"/>
          </p:nvPr>
        </p:nvSpPr>
        <p:spPr>
          <a:xfrm>
            <a:off x="1524000" y="1041400"/>
            <a:ext cx="9144000" cy="2387600"/>
          </a:xfrm>
        </p:spPr>
        <p:txBody>
          <a:bodyPr>
            <a:normAutofit/>
          </a:bodyPr>
          <a:lstStyle/>
          <a:p>
            <a:pPr algn="ctr"/>
            <a:r>
              <a:rPr lang="en-GB" dirty="0"/>
              <a:t>QUESTIONS</a:t>
            </a:r>
            <a:endParaRPr lang="bg-BG" dirty="0"/>
          </a:p>
        </p:txBody>
      </p:sp>
    </p:spTree>
    <p:extLst>
      <p:ext uri="{BB962C8B-B14F-4D97-AF65-F5344CB8AC3E}">
        <p14:creationId xmlns:p14="http://schemas.microsoft.com/office/powerpoint/2010/main" val="7026608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FC90-BA76-C2AB-B829-6FE65A435147}"/>
              </a:ext>
            </a:extLst>
          </p:cNvPr>
          <p:cNvSpPr>
            <a:spLocks noGrp="1"/>
          </p:cNvSpPr>
          <p:nvPr>
            <p:ph type="ctrTitle"/>
          </p:nvPr>
        </p:nvSpPr>
        <p:spPr>
          <a:xfrm>
            <a:off x="3785524" y="2889985"/>
            <a:ext cx="4620952" cy="1078029"/>
          </a:xfrm>
        </p:spPr>
        <p:txBody>
          <a:bodyPr>
            <a:normAutofit/>
          </a:bodyPr>
          <a:lstStyle/>
          <a:p>
            <a:pPr algn="ctr"/>
            <a:r>
              <a:rPr lang="en-US" dirty="0">
                <a:latin typeface="HelveticaNeueLT Pro 45 Lt" panose="020B0403020202020204" pitchFamily="34" charset="0"/>
              </a:rPr>
              <a:t>THANK YOU!</a:t>
            </a:r>
            <a:endParaRPr lang="bg-BG" dirty="0"/>
          </a:p>
        </p:txBody>
      </p:sp>
    </p:spTree>
    <p:extLst>
      <p:ext uri="{BB962C8B-B14F-4D97-AF65-F5344CB8AC3E}">
        <p14:creationId xmlns:p14="http://schemas.microsoft.com/office/powerpoint/2010/main" val="33437799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64841D-23A8-1022-5750-4B3A95D05BF4}"/>
              </a:ext>
            </a:extLst>
          </p:cNvPr>
          <p:cNvSpPr/>
          <p:nvPr/>
        </p:nvSpPr>
        <p:spPr bwMode="gray">
          <a:xfrm>
            <a:off x="-96472" y="-12860"/>
            <a:ext cx="12384943" cy="687074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12902848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79D495-5603-AAFC-9352-DD7744A77007}"/>
              </a:ext>
            </a:extLst>
          </p:cNvPr>
          <p:cNvSpPr txBox="1"/>
          <p:nvPr/>
        </p:nvSpPr>
        <p:spPr>
          <a:xfrm rot="19814568">
            <a:off x="4735957" y="2911831"/>
            <a:ext cx="2914254" cy="923330"/>
          </a:xfrm>
          <a:prstGeom prst="rect">
            <a:avLst/>
          </a:prstGeom>
          <a:noFill/>
        </p:spPr>
        <p:txBody>
          <a:bodyPr wrap="square" rtlCol="0">
            <a:spAutoFit/>
          </a:bodyPr>
          <a:lstStyle/>
          <a:p>
            <a:pPr algn="ctr"/>
            <a:r>
              <a:rPr lang="en-GB" sz="5400" b="1" dirty="0"/>
              <a:t>{BONUS}</a:t>
            </a:r>
          </a:p>
        </p:txBody>
      </p:sp>
    </p:spTree>
    <p:extLst>
      <p:ext uri="{BB962C8B-B14F-4D97-AF65-F5344CB8AC3E}">
        <p14:creationId xmlns:p14="http://schemas.microsoft.com/office/powerpoint/2010/main" val="22519079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1DB4E-6B41-2C4E-DE17-4D7492AA8C52}"/>
              </a:ext>
            </a:extLst>
          </p:cNvPr>
          <p:cNvSpPr txBox="1">
            <a:spLocks/>
          </p:cNvSpPr>
          <p:nvPr/>
        </p:nvSpPr>
        <p:spPr>
          <a:xfrm>
            <a:off x="0" y="0"/>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latin typeface="HelveticaNeueLT Pro 45 Lt" panose="020B0403020202020204" pitchFamily="34" charset="0"/>
              </a:rPr>
              <a:t>OPENAPI + QUARKUS</a:t>
            </a:r>
          </a:p>
        </p:txBody>
      </p:sp>
      <p:pic>
        <p:nvPicPr>
          <p:cNvPr id="3" name="Picture 2" descr="Diagram&#10;&#10;Description automatically generated">
            <a:extLst>
              <a:ext uri="{FF2B5EF4-FFF2-40B4-BE49-F238E27FC236}">
                <a16:creationId xmlns:a16="http://schemas.microsoft.com/office/drawing/2014/main" id="{FB5205DE-DBC8-666F-400A-B6DADBD5E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791" y="829166"/>
            <a:ext cx="8758418" cy="5859304"/>
          </a:xfrm>
          <a:prstGeom prst="rect">
            <a:avLst/>
          </a:prstGeom>
        </p:spPr>
      </p:pic>
    </p:spTree>
    <p:extLst>
      <p:ext uri="{BB962C8B-B14F-4D97-AF65-F5344CB8AC3E}">
        <p14:creationId xmlns:p14="http://schemas.microsoft.com/office/powerpoint/2010/main" val="1330718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C96E9C1-C39D-89B0-F77A-B8F6A4112DA9}"/>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SIDE NOTE</a:t>
            </a:r>
            <a:endParaRPr lang="bg-BG" dirty="0"/>
          </a:p>
        </p:txBody>
      </p:sp>
      <p:pic>
        <p:nvPicPr>
          <p:cNvPr id="14" name="Picture 13" descr="Diagram&#10;&#10;Description automatically generated">
            <a:extLst>
              <a:ext uri="{FF2B5EF4-FFF2-40B4-BE49-F238E27FC236}">
                <a16:creationId xmlns:a16="http://schemas.microsoft.com/office/drawing/2014/main" id="{22E58F6E-CF57-DC09-58F1-451356D5F69E}"/>
              </a:ext>
            </a:extLst>
          </p:cNvPr>
          <p:cNvPicPr>
            <a:picLocks noChangeAspect="1"/>
          </p:cNvPicPr>
          <p:nvPr/>
        </p:nvPicPr>
        <p:blipFill>
          <a:blip r:embed="rId3"/>
          <a:stretch>
            <a:fillRect/>
          </a:stretch>
        </p:blipFill>
        <p:spPr>
          <a:xfrm>
            <a:off x="523760" y="1544147"/>
            <a:ext cx="7436010" cy="4647507"/>
          </a:xfrm>
          <a:prstGeom prst="rect">
            <a:avLst/>
          </a:prstGeom>
        </p:spPr>
      </p:pic>
      <p:sp>
        <p:nvSpPr>
          <p:cNvPr id="15" name="Textplatzhalter 8">
            <a:extLst>
              <a:ext uri="{FF2B5EF4-FFF2-40B4-BE49-F238E27FC236}">
                <a16:creationId xmlns:a16="http://schemas.microsoft.com/office/drawing/2014/main" id="{AAA6E15F-937C-CD31-CD6A-91520764651C}"/>
              </a:ext>
            </a:extLst>
          </p:cNvPr>
          <p:cNvSpPr txBox="1">
            <a:spLocks/>
          </p:cNvSpPr>
          <p:nvPr/>
        </p:nvSpPr>
        <p:spPr bwMode="gray">
          <a:xfrm>
            <a:off x="8303030" y="2084646"/>
            <a:ext cx="3073169" cy="4053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900" dirty="0">
                <a:solidFill>
                  <a:srgbClr val="3B0043"/>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https://www.euronatur.org/en/what-we-do/endangered-species/wolf/wolves-in-europe/</a:t>
            </a:r>
            <a:endParaRPr lang="en-GB" sz="900" dirty="0">
              <a:solidFill>
                <a:srgbClr val="3B0043"/>
              </a:solidFill>
              <a:latin typeface="Arial" panose="020B0604020202020204" pitchFamily="34" charset="0"/>
              <a:cs typeface="Arial" panose="020B0604020202020204" pitchFamily="34" charset="0"/>
            </a:endParaRPr>
          </a:p>
          <a:p>
            <a:endParaRPr lang="en-GB" sz="900" dirty="0">
              <a:solidFill>
                <a:srgbClr val="3B0043"/>
              </a:solidFill>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FA4438F8-C493-53C8-E18D-8AE35F45C000}"/>
              </a:ext>
            </a:extLst>
          </p:cNvPr>
          <p:cNvPicPr>
            <a:picLocks noChangeAspect="1"/>
          </p:cNvPicPr>
          <p:nvPr/>
        </p:nvPicPr>
        <p:blipFill>
          <a:blip r:embed="rId5"/>
          <a:stretch>
            <a:fillRect/>
          </a:stretch>
        </p:blipFill>
        <p:spPr>
          <a:xfrm>
            <a:off x="8388635" y="1659792"/>
            <a:ext cx="2309732" cy="261928"/>
          </a:xfrm>
          <a:prstGeom prst="rect">
            <a:avLst/>
          </a:prstGeom>
        </p:spPr>
      </p:pic>
      <p:pic>
        <p:nvPicPr>
          <p:cNvPr id="17" name="Picture 16" descr="A picture containing text, newspaper, screenshot&#10;&#10;Description automatically generated">
            <a:extLst>
              <a:ext uri="{FF2B5EF4-FFF2-40B4-BE49-F238E27FC236}">
                <a16:creationId xmlns:a16="http://schemas.microsoft.com/office/drawing/2014/main" id="{B0E14524-DB88-C156-A23E-CD4CFBBE2873}"/>
              </a:ext>
            </a:extLst>
          </p:cNvPr>
          <p:cNvPicPr>
            <a:picLocks noChangeAspect="1"/>
          </p:cNvPicPr>
          <p:nvPr/>
        </p:nvPicPr>
        <p:blipFill>
          <a:blip r:embed="rId6"/>
          <a:stretch>
            <a:fillRect/>
          </a:stretch>
        </p:blipFill>
        <p:spPr>
          <a:xfrm>
            <a:off x="8564200" y="4314552"/>
            <a:ext cx="1190583" cy="1371552"/>
          </a:xfrm>
          <a:prstGeom prst="rect">
            <a:avLst/>
          </a:prstGeom>
        </p:spPr>
      </p:pic>
      <p:pic>
        <p:nvPicPr>
          <p:cNvPr id="18" name="Picture 17" descr="A picture containing text, newspaper, screenshot, receipt&#10;&#10;Description automatically generated">
            <a:extLst>
              <a:ext uri="{FF2B5EF4-FFF2-40B4-BE49-F238E27FC236}">
                <a16:creationId xmlns:a16="http://schemas.microsoft.com/office/drawing/2014/main" id="{2782F8C9-CDCC-2A6E-A749-19B089120F46}"/>
              </a:ext>
            </a:extLst>
          </p:cNvPr>
          <p:cNvPicPr>
            <a:picLocks noChangeAspect="1"/>
          </p:cNvPicPr>
          <p:nvPr/>
        </p:nvPicPr>
        <p:blipFill>
          <a:blip r:embed="rId7"/>
          <a:stretch>
            <a:fillRect/>
          </a:stretch>
        </p:blipFill>
        <p:spPr>
          <a:xfrm>
            <a:off x="9244324" y="2652904"/>
            <a:ext cx="1190583" cy="1371552"/>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7A1EEFBC-A0DD-D08C-96C9-5269C3FBE2A0}"/>
              </a:ext>
            </a:extLst>
          </p:cNvPr>
          <p:cNvPicPr>
            <a:picLocks noChangeAspect="1"/>
          </p:cNvPicPr>
          <p:nvPr/>
        </p:nvPicPr>
        <p:blipFill>
          <a:blip r:embed="rId8"/>
          <a:stretch>
            <a:fillRect/>
          </a:stretch>
        </p:blipFill>
        <p:spPr>
          <a:xfrm>
            <a:off x="11046667" y="0"/>
            <a:ext cx="1145333" cy="753227"/>
          </a:xfrm>
          <a:prstGeom prst="rect">
            <a:avLst/>
          </a:prstGeom>
        </p:spPr>
      </p:pic>
    </p:spTree>
    <p:extLst>
      <p:ext uri="{BB962C8B-B14F-4D97-AF65-F5344CB8AC3E}">
        <p14:creationId xmlns:p14="http://schemas.microsoft.com/office/powerpoint/2010/main" val="342853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5BE3D-5D38-2BDB-1608-17F1067A9B01}"/>
              </a:ext>
            </a:extLst>
          </p:cNvPr>
          <p:cNvSpPr txBox="1">
            <a:spLocks/>
          </p:cNvSpPr>
          <p:nvPr/>
        </p:nvSpPr>
        <p:spPr>
          <a:xfrm>
            <a:off x="121420" y="114676"/>
            <a:ext cx="4276436" cy="866226"/>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CONTACTS</a:t>
            </a:r>
            <a:endParaRPr lang="bg-BG" dirty="0"/>
          </a:p>
        </p:txBody>
      </p:sp>
      <p:pic>
        <p:nvPicPr>
          <p:cNvPr id="3" name="Picture 2">
            <a:extLst>
              <a:ext uri="{FF2B5EF4-FFF2-40B4-BE49-F238E27FC236}">
                <a16:creationId xmlns:a16="http://schemas.microsoft.com/office/drawing/2014/main" id="{CD851F32-475A-C6D5-56A3-2F622251C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4987" y="2057628"/>
            <a:ext cx="2062026" cy="2742743"/>
          </a:xfrm>
          <a:prstGeom prst="rect">
            <a:avLst/>
          </a:prstGeom>
        </p:spPr>
      </p:pic>
      <p:sp>
        <p:nvSpPr>
          <p:cNvPr id="4" name="Textplatzhalter 16">
            <a:extLst>
              <a:ext uri="{FF2B5EF4-FFF2-40B4-BE49-F238E27FC236}">
                <a16:creationId xmlns:a16="http://schemas.microsoft.com/office/drawing/2014/main" id="{8A841A06-1F44-D4C1-A717-64B8BDECE208}"/>
              </a:ext>
            </a:extLst>
          </p:cNvPr>
          <p:cNvSpPr txBox="1">
            <a:spLocks/>
          </p:cNvSpPr>
          <p:nvPr/>
        </p:nvSpPr>
        <p:spPr>
          <a:xfrm>
            <a:off x="958759" y="1593143"/>
            <a:ext cx="3002244" cy="15799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de-DE" sz="1600" dirty="0"/>
              <a:t>Schwarz IT </a:t>
            </a:r>
            <a:r>
              <a:rPr lang="de-DE" sz="1600" dirty="0" err="1"/>
              <a:t>Bulgaria</a:t>
            </a:r>
            <a:endParaRPr lang="de-DE" sz="1600" dirty="0"/>
          </a:p>
          <a:p>
            <a:pPr marL="0" indent="0">
              <a:spcBef>
                <a:spcPts val="0"/>
              </a:spcBef>
              <a:buNone/>
            </a:pPr>
            <a:r>
              <a:rPr lang="de-DE" sz="1600" dirty="0" err="1"/>
              <a:t>ul</a:t>
            </a:r>
            <a:r>
              <a:rPr lang="de-DE" sz="1600" dirty="0"/>
              <a:t>. "Business park Sofia" 13, 1766 </a:t>
            </a:r>
            <a:r>
              <a:rPr lang="de-DE" sz="1600" dirty="0" err="1"/>
              <a:t>g.k</a:t>
            </a:r>
            <a:r>
              <a:rPr lang="de-DE" sz="1600" dirty="0"/>
              <a:t>. </a:t>
            </a:r>
            <a:r>
              <a:rPr lang="de-DE" sz="1600" dirty="0" err="1"/>
              <a:t>Mladost</a:t>
            </a:r>
            <a:r>
              <a:rPr lang="de-DE" sz="1600" dirty="0"/>
              <a:t> 4, Sofia, </a:t>
            </a:r>
            <a:r>
              <a:rPr lang="de-DE" sz="1600" dirty="0" err="1"/>
              <a:t>Bulgaria</a:t>
            </a:r>
            <a:endParaRPr lang="de-DE" sz="1600" dirty="0"/>
          </a:p>
          <a:p>
            <a:pPr marL="0" indent="0">
              <a:spcBef>
                <a:spcPts val="0"/>
              </a:spcBef>
              <a:buNone/>
            </a:pPr>
            <a:endParaRPr lang="de-DE" sz="1600" dirty="0">
              <a:hlinkClick r:id="rId4">
                <a:extLst>
                  <a:ext uri="{A12FA001-AC4F-418D-AE19-62706E023703}">
                    <ahyp:hlinkClr xmlns:ahyp="http://schemas.microsoft.com/office/drawing/2018/hyperlinkcolor" val="tx"/>
                  </a:ext>
                </a:extLst>
              </a:hlinkClick>
            </a:endParaRPr>
          </a:p>
          <a:p>
            <a:pPr marL="0" indent="0">
              <a:spcBef>
                <a:spcPts val="0"/>
              </a:spcBef>
              <a:buNone/>
            </a:pPr>
            <a:r>
              <a:rPr lang="de-DE" sz="1600" dirty="0">
                <a:hlinkClick r:id="rId4">
                  <a:extLst>
                    <a:ext uri="{A12FA001-AC4F-418D-AE19-62706E023703}">
                      <ahyp:hlinkClr xmlns:ahyp="http://schemas.microsoft.com/office/drawing/2018/hyperlinkcolor" val="tx"/>
                    </a:ext>
                  </a:extLst>
                </a:hlinkClick>
              </a:rPr>
              <a:t>https://bg.it.schwarz/</a:t>
            </a:r>
            <a:endParaRPr lang="de-DE" sz="1600" dirty="0"/>
          </a:p>
          <a:p>
            <a:pPr marL="0" indent="0">
              <a:spcBef>
                <a:spcPts val="0"/>
              </a:spcBef>
              <a:buFont typeface="Arial" panose="020B0604020202020204" pitchFamily="34" charset="0"/>
              <a:buNone/>
            </a:pPr>
            <a:r>
              <a:rPr lang="en-GB" sz="1600" dirty="0">
                <a:hlinkClick r:id="rId5">
                  <a:extLst>
                    <a:ext uri="{A12FA001-AC4F-418D-AE19-62706E023703}">
                      <ahyp:hlinkClr xmlns:ahyp="http://schemas.microsoft.com/office/drawing/2018/hyperlinkcolor" val="tx"/>
                    </a:ext>
                  </a:extLst>
                </a:hlinkClick>
              </a:rPr>
              <a:t>https://bg.it.schwarz/career</a:t>
            </a:r>
            <a:endParaRPr lang="de-DE" sz="1600" dirty="0"/>
          </a:p>
        </p:txBody>
      </p:sp>
    </p:spTree>
    <p:extLst>
      <p:ext uri="{BB962C8B-B14F-4D97-AF65-F5344CB8AC3E}">
        <p14:creationId xmlns:p14="http://schemas.microsoft.com/office/powerpoint/2010/main" val="1737574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ackground pattern&#10;&#10;Description automatically generated">
            <a:extLst>
              <a:ext uri="{FF2B5EF4-FFF2-40B4-BE49-F238E27FC236}">
                <a16:creationId xmlns:a16="http://schemas.microsoft.com/office/drawing/2014/main" id="{58972424-FAE5-D2EC-DE25-57F49AF89E27}"/>
              </a:ext>
            </a:extLst>
          </p:cNvPr>
          <p:cNvPicPr>
            <a:picLocks noChangeAspect="1"/>
          </p:cNvPicPr>
          <p:nvPr/>
        </p:nvPicPr>
        <p:blipFill>
          <a:blip r:embed="rId3"/>
          <a:stretch>
            <a:fillRect/>
          </a:stretch>
        </p:blipFill>
        <p:spPr>
          <a:xfrm>
            <a:off x="11036990" y="0"/>
            <a:ext cx="1155010" cy="1052473"/>
          </a:xfrm>
          <a:prstGeom prst="rect">
            <a:avLst/>
          </a:prstGeom>
        </p:spPr>
      </p:pic>
      <p:sp>
        <p:nvSpPr>
          <p:cNvPr id="3" name="Title 1">
            <a:extLst>
              <a:ext uri="{FF2B5EF4-FFF2-40B4-BE49-F238E27FC236}">
                <a16:creationId xmlns:a16="http://schemas.microsoft.com/office/drawing/2014/main" id="{A9827A1F-10E0-9162-121A-B9CC7CB82806}"/>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WOLF FACT</a:t>
            </a:r>
            <a:endParaRPr lang="bg-BG" dirty="0"/>
          </a:p>
        </p:txBody>
      </p:sp>
      <p:sp>
        <p:nvSpPr>
          <p:cNvPr id="4" name="Textplatzhalter 8">
            <a:extLst>
              <a:ext uri="{FF2B5EF4-FFF2-40B4-BE49-F238E27FC236}">
                <a16:creationId xmlns:a16="http://schemas.microsoft.com/office/drawing/2014/main" id="{D0FBC7FF-7CBF-49C0-EA52-BD64C34D9706}"/>
              </a:ext>
            </a:extLst>
          </p:cNvPr>
          <p:cNvSpPr txBox="1">
            <a:spLocks/>
          </p:cNvSpPr>
          <p:nvPr/>
        </p:nvSpPr>
        <p:spPr bwMode="gray">
          <a:xfrm>
            <a:off x="6977650" y="2503698"/>
            <a:ext cx="4269470" cy="3430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latin typeface="Arial" panose="020B0604020202020204" pitchFamily="34" charset="0"/>
                <a:cs typeface="Arial" panose="020B0604020202020204" pitchFamily="34" charset="0"/>
              </a:rPr>
              <a:t>It’s all in the howl</a:t>
            </a:r>
          </a:p>
          <a:p>
            <a:pPr marL="0" indent="0">
              <a:buNone/>
            </a:pPr>
            <a:endParaRPr lang="en-GB" sz="1600" b="1" i="1" dirty="0">
              <a:latin typeface="Arial" panose="020B0604020202020204" pitchFamily="34" charset="0"/>
              <a:cs typeface="Arial" panose="020B0604020202020204" pitchFamily="34" charset="0"/>
            </a:endParaRPr>
          </a:p>
          <a:p>
            <a:pPr>
              <a:buFont typeface="Wingdings" pitchFamily="2" charset="2"/>
              <a:buChar char="§"/>
            </a:pPr>
            <a:r>
              <a:rPr lang="en-GB" sz="16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5" name="Picture 4">
            <a:extLst>
              <a:ext uri="{FF2B5EF4-FFF2-40B4-BE49-F238E27FC236}">
                <a16:creationId xmlns:a16="http://schemas.microsoft.com/office/drawing/2014/main" id="{BFE01E4C-FE36-3784-C0B2-6F29E8FB3369}"/>
              </a:ext>
            </a:extLst>
          </p:cNvPr>
          <p:cNvPicPr>
            <a:picLocks noChangeAspect="1"/>
          </p:cNvPicPr>
          <p:nvPr/>
        </p:nvPicPr>
        <p:blipFill>
          <a:blip r:embed="rId4"/>
          <a:stretch>
            <a:fillRect/>
          </a:stretch>
        </p:blipFill>
        <p:spPr>
          <a:xfrm>
            <a:off x="2854081" y="1756918"/>
            <a:ext cx="2793031" cy="41774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773911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2E52B-97D5-1C0C-12DB-57D055E4A8D9}"/>
              </a:ext>
            </a:extLst>
          </p:cNvPr>
          <p:cNvSpPr>
            <a:spLocks noGrp="1"/>
          </p:cNvSpPr>
          <p:nvPr>
            <p:ph type="ctrTitle"/>
          </p:nvPr>
        </p:nvSpPr>
        <p:spPr>
          <a:xfrm>
            <a:off x="3785524" y="2889985"/>
            <a:ext cx="4620952" cy="1078029"/>
          </a:xfrm>
        </p:spPr>
        <p:txBody>
          <a:bodyPr>
            <a:normAutofit/>
          </a:bodyPr>
          <a:lstStyle/>
          <a:p>
            <a:pPr algn="ctr"/>
            <a:r>
              <a:rPr lang="en-US" dirty="0">
                <a:latin typeface="HelveticaNeueLT Pro 45 Lt" panose="020B0403020202020204" pitchFamily="34" charset="0"/>
              </a:rPr>
              <a:t>THANK YOU!</a:t>
            </a:r>
            <a:endParaRPr lang="bg-BG" dirty="0"/>
          </a:p>
        </p:txBody>
      </p:sp>
    </p:spTree>
    <p:extLst>
      <p:ext uri="{BB962C8B-B14F-4D97-AF65-F5344CB8AC3E}">
        <p14:creationId xmlns:p14="http://schemas.microsoft.com/office/powerpoint/2010/main" val="17911830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87D249-A1FB-EC4B-B488-26A2FAB80665}"/>
              </a:ext>
            </a:extLst>
          </p:cNvPr>
          <p:cNvSpPr/>
          <p:nvPr/>
        </p:nvSpPr>
        <p:spPr bwMode="gray">
          <a:xfrm>
            <a:off x="-96472" y="-12860"/>
            <a:ext cx="12384943" cy="687074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2155359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6D5AC-3997-F160-CCE2-BB678EF5D31A}"/>
              </a:ext>
            </a:extLst>
          </p:cNvPr>
          <p:cNvSpPr txBox="1">
            <a:spLocks/>
          </p:cNvSpPr>
          <p:nvPr/>
        </p:nvSpPr>
        <p:spPr>
          <a:xfrm>
            <a:off x="2256293" y="-12627"/>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HelveticaNeueLT Pro 45 Lt" panose="020B0403020202020204" pitchFamily="34" charset="0"/>
              </a:rPr>
              <a:t>API</a:t>
            </a:r>
            <a:endParaRPr lang="bg-BG" dirty="0"/>
          </a:p>
        </p:txBody>
      </p:sp>
      <p:grpSp>
        <p:nvGrpSpPr>
          <p:cNvPr id="3" name="Group 2">
            <a:extLst>
              <a:ext uri="{FF2B5EF4-FFF2-40B4-BE49-F238E27FC236}">
                <a16:creationId xmlns:a16="http://schemas.microsoft.com/office/drawing/2014/main" id="{6A7FA1AD-C790-6C73-968C-0AF5C7BC1684}"/>
              </a:ext>
            </a:extLst>
          </p:cNvPr>
          <p:cNvGrpSpPr/>
          <p:nvPr/>
        </p:nvGrpSpPr>
        <p:grpSpPr>
          <a:xfrm>
            <a:off x="11009683" y="0"/>
            <a:ext cx="373073" cy="621946"/>
            <a:chOff x="9057353" y="70676"/>
            <a:chExt cx="497448" cy="829290"/>
          </a:xfrm>
        </p:grpSpPr>
        <p:pic>
          <p:nvPicPr>
            <p:cNvPr id="4" name="Graphic 3" descr="Checkbox Crossed with solid fill">
              <a:extLst>
                <a:ext uri="{FF2B5EF4-FFF2-40B4-BE49-F238E27FC236}">
                  <a16:creationId xmlns:a16="http://schemas.microsoft.com/office/drawing/2014/main" id="{0C2EE9FA-1066-A616-309C-56B1A9587F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7353" y="402518"/>
              <a:ext cx="497448" cy="497448"/>
            </a:xfrm>
            <a:prstGeom prst="rect">
              <a:avLst/>
            </a:prstGeom>
          </p:spPr>
        </p:pic>
        <p:pic>
          <p:nvPicPr>
            <p:cNvPr id="5" name="Graphic 4" descr="Checkbox Ticked with solid fill">
              <a:extLst>
                <a:ext uri="{FF2B5EF4-FFF2-40B4-BE49-F238E27FC236}">
                  <a16:creationId xmlns:a16="http://schemas.microsoft.com/office/drawing/2014/main" id="{FA3058B8-C691-B57F-81E8-1FDC6755E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4" y="70676"/>
              <a:ext cx="497447" cy="497447"/>
            </a:xfrm>
            <a:prstGeom prst="rect">
              <a:avLst/>
            </a:prstGeom>
          </p:spPr>
        </p:pic>
      </p:grpSp>
      <p:pic>
        <p:nvPicPr>
          <p:cNvPr id="6" name="Picture 5">
            <a:extLst>
              <a:ext uri="{FF2B5EF4-FFF2-40B4-BE49-F238E27FC236}">
                <a16:creationId xmlns:a16="http://schemas.microsoft.com/office/drawing/2014/main" id="{00BB09E1-E486-2AD0-5EF4-F2B4F7CEE5AE}"/>
              </a:ext>
            </a:extLst>
          </p:cNvPr>
          <p:cNvPicPr>
            <a:picLocks noChangeAspect="1"/>
          </p:cNvPicPr>
          <p:nvPr/>
        </p:nvPicPr>
        <p:blipFill>
          <a:blip r:embed="rId7"/>
          <a:stretch>
            <a:fillRect/>
          </a:stretch>
        </p:blipFill>
        <p:spPr>
          <a:xfrm>
            <a:off x="11326941" y="34466"/>
            <a:ext cx="865059" cy="866981"/>
          </a:xfrm>
          <a:prstGeom prst="rect">
            <a:avLst/>
          </a:prstGeom>
        </p:spPr>
      </p:pic>
      <p:pic>
        <p:nvPicPr>
          <p:cNvPr id="7" name="Picture 6" descr="A group of people posing for a photo&#10;&#10;Description automatically generated with medium confidence">
            <a:extLst>
              <a:ext uri="{FF2B5EF4-FFF2-40B4-BE49-F238E27FC236}">
                <a16:creationId xmlns:a16="http://schemas.microsoft.com/office/drawing/2014/main" id="{9EA3675F-0914-8ADE-223D-A17AEDF5AE21}"/>
              </a:ext>
            </a:extLst>
          </p:cNvPr>
          <p:cNvPicPr>
            <a:picLocks noChangeAspect="1"/>
          </p:cNvPicPr>
          <p:nvPr/>
        </p:nvPicPr>
        <p:blipFill>
          <a:blip r:embed="rId8"/>
          <a:stretch>
            <a:fillRect/>
          </a:stretch>
        </p:blipFill>
        <p:spPr>
          <a:xfrm>
            <a:off x="6675205" y="1162277"/>
            <a:ext cx="5362042" cy="5248098"/>
          </a:xfrm>
          <a:prstGeom prst="rect">
            <a:avLst/>
          </a:prstGeom>
        </p:spPr>
      </p:pic>
      <p:pic>
        <p:nvPicPr>
          <p:cNvPr id="8" name="Picture 7" descr="Qr code&#10;&#10;Description automatically generated">
            <a:extLst>
              <a:ext uri="{FF2B5EF4-FFF2-40B4-BE49-F238E27FC236}">
                <a16:creationId xmlns:a16="http://schemas.microsoft.com/office/drawing/2014/main" id="{E18E0ED4-CDF7-0011-CEE0-C3B8D08DF5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08925" y="4027451"/>
            <a:ext cx="2607265" cy="2607265"/>
          </a:xfrm>
          <a:prstGeom prst="rect">
            <a:avLst/>
          </a:prstGeom>
        </p:spPr>
      </p:pic>
      <p:pic>
        <p:nvPicPr>
          <p:cNvPr id="9" name="Picture 8" descr="Qr code&#10;&#10;Description automatically generated">
            <a:extLst>
              <a:ext uri="{FF2B5EF4-FFF2-40B4-BE49-F238E27FC236}">
                <a16:creationId xmlns:a16="http://schemas.microsoft.com/office/drawing/2014/main" id="{777B768D-C79B-181C-79A2-D40595F862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2776" y="1162276"/>
            <a:ext cx="2607265" cy="2607265"/>
          </a:xfrm>
          <a:prstGeom prst="rect">
            <a:avLst/>
          </a:prstGeom>
        </p:spPr>
      </p:pic>
      <p:pic>
        <p:nvPicPr>
          <p:cNvPr id="10" name="Picture 9" descr="Qr code&#10;&#10;Description automatically generated">
            <a:extLst>
              <a:ext uri="{FF2B5EF4-FFF2-40B4-BE49-F238E27FC236}">
                <a16:creationId xmlns:a16="http://schemas.microsoft.com/office/drawing/2014/main" id="{FCCE9BD4-3C5E-ACA9-0A73-E057BD6722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6218" y="1162277"/>
            <a:ext cx="2607265" cy="2607265"/>
          </a:xfrm>
          <a:prstGeom prst="rect">
            <a:avLst/>
          </a:prstGeom>
        </p:spPr>
      </p:pic>
    </p:spTree>
    <p:extLst>
      <p:ext uri="{BB962C8B-B14F-4D97-AF65-F5344CB8AC3E}">
        <p14:creationId xmlns:p14="http://schemas.microsoft.com/office/powerpoint/2010/main" val="4235419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746C-F59F-7E6A-EE9F-91AF228679AC}"/>
              </a:ext>
            </a:extLst>
          </p:cNvPr>
          <p:cNvSpPr>
            <a:spLocks noGrp="1"/>
          </p:cNvSpPr>
          <p:nvPr>
            <p:ph type="ctrTitle"/>
          </p:nvPr>
        </p:nvSpPr>
        <p:spPr>
          <a:xfrm>
            <a:off x="1524000" y="1002867"/>
            <a:ext cx="9144000" cy="4852265"/>
          </a:xfrm>
        </p:spPr>
        <p:txBody>
          <a:bodyPr anchor="ctr" anchorCtr="0">
            <a:normAutofit/>
          </a:bodyPr>
          <a:lstStyle/>
          <a:p>
            <a:pPr algn="ctr"/>
            <a:r>
              <a:rPr lang="de-DE" dirty="0">
                <a:latin typeface="Arial" panose="020B0604020202020204" pitchFamily="34" charset="0"/>
                <a:cs typeface="Arial" panose="020B0604020202020204" pitchFamily="34" charset="0"/>
              </a:rPr>
              <a:t>DESIGN FIRST  </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VS.</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CODE FIRST</a:t>
            </a:r>
            <a:endParaRPr lang="bg-BG" dirty="0"/>
          </a:p>
        </p:txBody>
      </p:sp>
    </p:spTree>
    <p:extLst>
      <p:ext uri="{BB962C8B-B14F-4D97-AF65-F5344CB8AC3E}">
        <p14:creationId xmlns:p14="http://schemas.microsoft.com/office/powerpoint/2010/main" val="2355560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7357-DDBC-820B-447B-9A5CBCCBF8C2}"/>
              </a:ext>
            </a:extLst>
          </p:cNvPr>
          <p:cNvSpPr>
            <a:spLocks noGrp="1"/>
          </p:cNvSpPr>
          <p:nvPr>
            <p:ph type="ctrTitle"/>
          </p:nvPr>
        </p:nvSpPr>
        <p:spPr>
          <a:xfrm>
            <a:off x="1524000" y="1002867"/>
            <a:ext cx="9144000" cy="4852265"/>
          </a:xfrm>
        </p:spPr>
        <p:txBody>
          <a:bodyPr anchor="ctr" anchorCtr="0">
            <a:normAutofit/>
          </a:bodyPr>
          <a:lstStyle/>
          <a:p>
            <a:pPr algn="ctr"/>
            <a:r>
              <a:rPr lang="de-DE" dirty="0">
                <a:latin typeface="Arial" panose="020B0604020202020204" pitchFamily="34" charset="0"/>
                <a:cs typeface="Arial" panose="020B0604020202020204" pitchFamily="34" charset="0"/>
              </a:rPr>
              <a:t>CODE FIRST</a:t>
            </a:r>
            <a:br>
              <a:rPr lang="de-DE" dirty="0">
                <a:latin typeface="Arial" panose="020B0604020202020204" pitchFamily="34" charset="0"/>
                <a:cs typeface="Arial" panose="020B0604020202020204" pitchFamily="34" charset="0"/>
              </a:rPr>
            </a:br>
            <a:endParaRPr lang="bg-BG" dirty="0"/>
          </a:p>
        </p:txBody>
      </p:sp>
    </p:spTree>
    <p:extLst>
      <p:ext uri="{BB962C8B-B14F-4D97-AF65-F5344CB8AC3E}">
        <p14:creationId xmlns:p14="http://schemas.microsoft.com/office/powerpoint/2010/main" val="13872446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{689B4267-7F58-E44F-BA6B-900B7C8C20DF}tf10001122</Template>
  <TotalTime>109</TotalTime>
  <Words>7379</Words>
  <Application>Microsoft Macintosh PowerPoint</Application>
  <PresentationFormat>Widescreen</PresentationFormat>
  <Paragraphs>933</Paragraphs>
  <Slides>63</Slides>
  <Notes>61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Arial Narrow</vt:lpstr>
      <vt:lpstr>Calibri</vt:lpstr>
      <vt:lpstr>Courier</vt:lpstr>
      <vt:lpstr>HelveticaNeueLT Pro 45 Lt</vt:lpstr>
      <vt:lpstr>Tw Cen MT</vt:lpstr>
      <vt:lpstr>Wingdings</vt:lpstr>
      <vt:lpstr>Circuit</vt:lpstr>
      <vt:lpstr>PowerPoint Presentation</vt:lpstr>
      <vt:lpstr>PowerPoint Presentation</vt:lpstr>
      <vt:lpstr>PowerPoint Presentation</vt:lpstr>
      <vt:lpstr>INTRODUCTION</vt:lpstr>
      <vt:lpstr>PowerPoint Presentation</vt:lpstr>
      <vt:lpstr>PowerPoint Presentation</vt:lpstr>
      <vt:lpstr>PowerPoint Presentation</vt:lpstr>
      <vt:lpstr>DESIGN FIRST   VS. CODE FIRST</vt:lpstr>
      <vt:lpstr>CODE FIRST </vt:lpstr>
      <vt:lpstr>PowerPoint Presentation</vt:lpstr>
      <vt:lpstr>PowerPoint Presentation</vt:lpstr>
      <vt:lpstr>PowerPoint Presentation</vt:lpstr>
      <vt:lpstr>DESIGN FIRST APPROACH / API FIRST APPROACH</vt:lpstr>
      <vt:lpstr>PowerPoint Presentation</vt:lpstr>
      <vt:lpstr>PowerPoint Presentation</vt:lpstr>
      <vt:lpstr>PowerPoint Presentation</vt:lpstr>
      <vt:lpstr>PowerPoint Presentation</vt:lpstr>
      <vt:lpstr>PowerPoint Presentation</vt:lpstr>
      <vt:lpstr>YOUR API IS YOUR CONTRACT</vt:lpstr>
      <vt:lpstr>PowerPoint Presentation</vt:lpstr>
      <vt:lpstr>PowerPoint Presentation</vt:lpstr>
      <vt:lpstr>CONTRACT TESTING AND VALIDATION</vt:lpstr>
      <vt:lpstr>PowerPoint Presentation</vt:lpstr>
      <vt:lpstr>PowerPoint Presentation</vt:lpstr>
      <vt:lpstr>TOOLING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RECAP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PowerPoint Presentation</vt:lpstr>
      <vt:lpstr>CLOSING THOUGHTS</vt:lpstr>
      <vt:lpstr>CLOSING THOUGHTS</vt:lpstr>
      <vt:lpstr>PowerPoint Presentation</vt:lpstr>
      <vt:lpstr>REFERENCES</vt:lpstr>
      <vt:lpstr>PowerPoint Presentation</vt:lpstr>
      <vt:lpstr>PowerPoint Presentation</vt:lpstr>
      <vt:lpstr>QUESTIONS</vt:lpstr>
      <vt:lpstr>PowerPoint Presentation</vt:lpstr>
      <vt:lpstr>QUESTIONS</vt:lpstr>
      <vt:lpstr>THANK YOU!</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Atanas Kuzmanov (Атанас Кузманов)</dc:creator>
  <cp:lastModifiedBy>Atanas Kuzmanov (Атанас Кузманов)</cp:lastModifiedBy>
  <cp:revision>117</cp:revision>
  <dcterms:created xsi:type="dcterms:W3CDTF">2023-05-07T13:31:48Z</dcterms:created>
  <dcterms:modified xsi:type="dcterms:W3CDTF">2023-05-07T15:24:18Z</dcterms:modified>
</cp:coreProperties>
</file>